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321" r:id="rId34"/>
    <p:sldId id="316" r:id="rId35"/>
    <p:sldId id="314" r:id="rId36"/>
    <p:sldId id="318" r:id="rId37"/>
    <p:sldId id="322" r:id="rId38"/>
    <p:sldId id="25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67"/>
    <p:restoredTop sz="84150"/>
  </p:normalViewPr>
  <p:slideViewPr>
    <p:cSldViewPr snapToGrid="0" snapToObjects="1">
      <p:cViewPr>
        <p:scale>
          <a:sx n="60" d="100"/>
          <a:sy n="60" d="100"/>
        </p:scale>
        <p:origin x="-1692" y="-4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81D2C-A007-0E47-A2ED-4BA23EEAFB62}" type="datetimeFigureOut">
              <a:rPr lang="en-US" smtClean="0"/>
              <a:t>11/17/2019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8B049-2225-FF4D-905A-ABF4F24B7CDF}" type="slidenum">
              <a:rPr lang="en-US" smtClean="0"/>
              <a:t>‹#›</a:t>
            </a:fld>
            <a:endParaRPr lang="en-US"/>
          </a:p>
        </p:txBody>
      </p:sp>
    </p:spTree>
    <p:extLst>
      <p:ext uri="{BB962C8B-B14F-4D97-AF65-F5344CB8AC3E}">
        <p14:creationId xmlns:p14="http://schemas.microsoft.com/office/powerpoint/2010/main" val="38260960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in the ANE was hard. You had a few of these guys, on the left, priests and rulers, and they were supported by a ton of these guys on the right, who kept the flocks, and who grew the food. And how could you get those things to happen? The god did it for you! If you wanted fertility in your fields and flocks and family, the god was the one who got the job done.</a:t>
            </a:r>
          </a:p>
        </p:txBody>
      </p:sp>
      <p:sp>
        <p:nvSpPr>
          <p:cNvPr id="4" name="Slide Number Placeholder 3"/>
          <p:cNvSpPr>
            <a:spLocks noGrp="1"/>
          </p:cNvSpPr>
          <p:nvPr>
            <p:ph type="sldNum" sz="quarter" idx="5"/>
          </p:nvPr>
        </p:nvSpPr>
        <p:spPr/>
        <p:txBody>
          <a:bodyPr/>
          <a:lstStyle/>
          <a:p>
            <a:fld id="{3CD8B049-2225-FF4D-905A-ABF4F24B7CDF}" type="slidenum">
              <a:rPr lang="en-US" smtClean="0"/>
              <a:t>2</a:t>
            </a:fld>
            <a:endParaRPr lang="en-US"/>
          </a:p>
        </p:txBody>
      </p:sp>
    </p:spTree>
    <p:extLst>
      <p:ext uri="{BB962C8B-B14F-4D97-AF65-F5344CB8AC3E}">
        <p14:creationId xmlns:p14="http://schemas.microsoft.com/office/powerpoint/2010/main" val="807612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a:t>
            </a:r>
          </a:p>
        </p:txBody>
      </p:sp>
      <p:sp>
        <p:nvSpPr>
          <p:cNvPr id="4" name="Slide Number Placeholder 3"/>
          <p:cNvSpPr>
            <a:spLocks noGrp="1"/>
          </p:cNvSpPr>
          <p:nvPr>
            <p:ph type="sldNum" sz="quarter" idx="5"/>
          </p:nvPr>
        </p:nvSpPr>
        <p:spPr/>
        <p:txBody>
          <a:bodyPr/>
          <a:lstStyle/>
          <a:p>
            <a:fld id="{3CD8B049-2225-FF4D-905A-ABF4F24B7CDF}" type="slidenum">
              <a:rPr lang="en-US" smtClean="0"/>
              <a:t>11</a:t>
            </a:fld>
            <a:endParaRPr lang="en-US"/>
          </a:p>
        </p:txBody>
      </p:sp>
    </p:spTree>
    <p:extLst>
      <p:ext uri="{BB962C8B-B14F-4D97-AF65-F5344CB8AC3E}">
        <p14:creationId xmlns:p14="http://schemas.microsoft.com/office/powerpoint/2010/main" val="10650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still places in the world where literal idolatry is practiced. Not here in the west, of course. No, </a:t>
            </a:r>
            <a:r>
              <a:rPr lang="en-US" dirty="0" err="1"/>
              <a:t>sirree</a:t>
            </a:r>
            <a:r>
              <a:rPr lang="en-US" dirty="0"/>
              <a:t>. No, we’re good monotheists, and we’d never worship another god, no way, no how.</a:t>
            </a:r>
          </a:p>
        </p:txBody>
      </p:sp>
      <p:sp>
        <p:nvSpPr>
          <p:cNvPr id="4" name="Slide Number Placeholder 3"/>
          <p:cNvSpPr>
            <a:spLocks noGrp="1"/>
          </p:cNvSpPr>
          <p:nvPr>
            <p:ph type="sldNum" sz="quarter" idx="5"/>
          </p:nvPr>
        </p:nvSpPr>
        <p:spPr/>
        <p:txBody>
          <a:bodyPr/>
          <a:lstStyle/>
          <a:p>
            <a:fld id="{3CD8B049-2225-FF4D-905A-ABF4F24B7CDF}" type="slidenum">
              <a:rPr lang="en-US" smtClean="0"/>
              <a:t>12</a:t>
            </a:fld>
            <a:endParaRPr lang="en-US"/>
          </a:p>
        </p:txBody>
      </p:sp>
    </p:spTree>
    <p:extLst>
      <p:ext uri="{BB962C8B-B14F-4D97-AF65-F5344CB8AC3E}">
        <p14:creationId xmlns:p14="http://schemas.microsoft.com/office/powerpoint/2010/main" val="35157208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brings me back to Asherah. Let me tell you how I became a worshipper of Asherah.</a:t>
            </a:r>
          </a:p>
        </p:txBody>
      </p:sp>
      <p:sp>
        <p:nvSpPr>
          <p:cNvPr id="4" name="Slide Number Placeholder 3"/>
          <p:cNvSpPr>
            <a:spLocks noGrp="1"/>
          </p:cNvSpPr>
          <p:nvPr>
            <p:ph type="sldNum" sz="quarter" idx="5"/>
          </p:nvPr>
        </p:nvSpPr>
        <p:spPr/>
        <p:txBody>
          <a:bodyPr/>
          <a:lstStyle/>
          <a:p>
            <a:fld id="{3CD8B049-2225-FF4D-905A-ABF4F24B7CDF}" type="slidenum">
              <a:rPr lang="en-US" smtClean="0"/>
              <a:t>13</a:t>
            </a:fld>
            <a:endParaRPr lang="en-US"/>
          </a:p>
        </p:txBody>
      </p:sp>
    </p:spTree>
    <p:extLst>
      <p:ext uri="{BB962C8B-B14F-4D97-AF65-F5344CB8AC3E}">
        <p14:creationId xmlns:p14="http://schemas.microsoft.com/office/powerpoint/2010/main" val="1417792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son Levi. Born 4 weeks premature via c-section. We loved him like crazy, but we also wanted more kids.</a:t>
            </a:r>
          </a:p>
        </p:txBody>
      </p:sp>
      <p:sp>
        <p:nvSpPr>
          <p:cNvPr id="4" name="Slide Number Placeholder 3"/>
          <p:cNvSpPr>
            <a:spLocks noGrp="1"/>
          </p:cNvSpPr>
          <p:nvPr>
            <p:ph type="sldNum" sz="quarter" idx="5"/>
          </p:nvPr>
        </p:nvSpPr>
        <p:spPr/>
        <p:txBody>
          <a:bodyPr/>
          <a:lstStyle/>
          <a:p>
            <a:fld id="{3CD8B049-2225-FF4D-905A-ABF4F24B7CDF}" type="slidenum">
              <a:rPr lang="en-US" smtClean="0"/>
              <a:t>14</a:t>
            </a:fld>
            <a:endParaRPr lang="en-US"/>
          </a:p>
        </p:txBody>
      </p:sp>
    </p:spTree>
    <p:extLst>
      <p:ext uri="{BB962C8B-B14F-4D97-AF65-F5344CB8AC3E}">
        <p14:creationId xmlns:p14="http://schemas.microsoft.com/office/powerpoint/2010/main" val="18100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my son Aaron. He was born 14 weeks early, via a different kind of c-section. What you see there? That’s my wedding ring. It was a long road to get him home, and we loved him like crazy, but we still wanted more kids.</a:t>
            </a:r>
          </a:p>
        </p:txBody>
      </p:sp>
      <p:sp>
        <p:nvSpPr>
          <p:cNvPr id="4" name="Slide Number Placeholder 3"/>
          <p:cNvSpPr>
            <a:spLocks noGrp="1"/>
          </p:cNvSpPr>
          <p:nvPr>
            <p:ph type="sldNum" sz="quarter" idx="5"/>
          </p:nvPr>
        </p:nvSpPr>
        <p:spPr/>
        <p:txBody>
          <a:bodyPr/>
          <a:lstStyle/>
          <a:p>
            <a:fld id="{3CD8B049-2225-FF4D-905A-ABF4F24B7CDF}" type="slidenum">
              <a:rPr lang="en-US" smtClean="0"/>
              <a:t>15</a:t>
            </a:fld>
            <a:endParaRPr lang="en-US"/>
          </a:p>
        </p:txBody>
      </p:sp>
    </p:spTree>
    <p:extLst>
      <p:ext uri="{BB962C8B-B14F-4D97-AF65-F5344CB8AC3E}">
        <p14:creationId xmlns:p14="http://schemas.microsoft.com/office/powerpoint/2010/main" val="197055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when Annie talked to her doctor, she said it would be too risky. So we decided to be done, and took steps to make that happen.</a:t>
            </a:r>
          </a:p>
        </p:txBody>
      </p:sp>
      <p:sp>
        <p:nvSpPr>
          <p:cNvPr id="4" name="Slide Number Placeholder 3"/>
          <p:cNvSpPr>
            <a:spLocks noGrp="1"/>
          </p:cNvSpPr>
          <p:nvPr>
            <p:ph type="sldNum" sz="quarter" idx="5"/>
          </p:nvPr>
        </p:nvSpPr>
        <p:spPr/>
        <p:txBody>
          <a:bodyPr/>
          <a:lstStyle/>
          <a:p>
            <a:fld id="{3CD8B049-2225-FF4D-905A-ABF4F24B7CDF}" type="slidenum">
              <a:rPr lang="en-US" smtClean="0"/>
              <a:t>16</a:t>
            </a:fld>
            <a:endParaRPr lang="en-US"/>
          </a:p>
        </p:txBody>
      </p:sp>
    </p:spTree>
    <p:extLst>
      <p:ext uri="{BB962C8B-B14F-4D97-AF65-F5344CB8AC3E}">
        <p14:creationId xmlns:p14="http://schemas.microsoft.com/office/powerpoint/2010/main" val="1347663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 didn’t know, not really? I still wanted more kids.</a:t>
            </a:r>
          </a:p>
        </p:txBody>
      </p:sp>
      <p:sp>
        <p:nvSpPr>
          <p:cNvPr id="4" name="Slide Number Placeholder 3"/>
          <p:cNvSpPr>
            <a:spLocks noGrp="1"/>
          </p:cNvSpPr>
          <p:nvPr>
            <p:ph type="sldNum" sz="quarter" idx="5"/>
          </p:nvPr>
        </p:nvSpPr>
        <p:spPr/>
        <p:txBody>
          <a:bodyPr/>
          <a:lstStyle/>
          <a:p>
            <a:fld id="{3CD8B049-2225-FF4D-905A-ABF4F24B7CDF}" type="slidenum">
              <a:rPr lang="en-US" smtClean="0"/>
              <a:t>17</a:t>
            </a:fld>
            <a:endParaRPr lang="en-US"/>
          </a:p>
        </p:txBody>
      </p:sp>
    </p:spTree>
    <p:extLst>
      <p:ext uri="{BB962C8B-B14F-4D97-AF65-F5344CB8AC3E}">
        <p14:creationId xmlns:p14="http://schemas.microsoft.com/office/powerpoint/2010/main" val="296906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forward 6 years, and Randy asks if we’d be willing to host Titus’ girlfriend over the summer. ”Of course! That’s why we got the house in the first place!”</a:t>
            </a:r>
          </a:p>
        </p:txBody>
      </p:sp>
      <p:sp>
        <p:nvSpPr>
          <p:cNvPr id="4" name="Slide Number Placeholder 3"/>
          <p:cNvSpPr>
            <a:spLocks noGrp="1"/>
          </p:cNvSpPr>
          <p:nvPr>
            <p:ph type="sldNum" sz="quarter" idx="5"/>
          </p:nvPr>
        </p:nvSpPr>
        <p:spPr/>
        <p:txBody>
          <a:bodyPr/>
          <a:lstStyle/>
          <a:p>
            <a:fld id="{3CD8B049-2225-FF4D-905A-ABF4F24B7CDF}" type="slidenum">
              <a:rPr lang="en-US" smtClean="0"/>
              <a:t>18</a:t>
            </a:fld>
            <a:endParaRPr lang="en-US"/>
          </a:p>
        </p:txBody>
      </p:sp>
    </p:spTree>
    <p:extLst>
      <p:ext uri="{BB962C8B-B14F-4D97-AF65-F5344CB8AC3E}">
        <p14:creationId xmlns:p14="http://schemas.microsoft.com/office/powerpoint/2010/main" val="670968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at the beginning of the summer, that’s how it was: Titus’ girlfriend. </a:t>
            </a:r>
          </a:p>
        </p:txBody>
      </p:sp>
      <p:sp>
        <p:nvSpPr>
          <p:cNvPr id="4" name="Slide Number Placeholder 3"/>
          <p:cNvSpPr>
            <a:spLocks noGrp="1"/>
          </p:cNvSpPr>
          <p:nvPr>
            <p:ph type="sldNum" sz="quarter" idx="5"/>
          </p:nvPr>
        </p:nvSpPr>
        <p:spPr/>
        <p:txBody>
          <a:bodyPr/>
          <a:lstStyle/>
          <a:p>
            <a:fld id="{3CD8B049-2225-FF4D-905A-ABF4F24B7CDF}" type="slidenum">
              <a:rPr lang="en-US" smtClean="0"/>
              <a:t>19</a:t>
            </a:fld>
            <a:endParaRPr lang="en-US"/>
          </a:p>
        </p:txBody>
      </p:sp>
    </p:spTree>
    <p:extLst>
      <p:ext uri="{BB962C8B-B14F-4D97-AF65-F5344CB8AC3E}">
        <p14:creationId xmlns:p14="http://schemas.microsoft.com/office/powerpoint/2010/main" val="739070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from minute one, she just became part of my family. Not fake part, not honorary part. Part of the family. Then it wasn’t, “Yay, we get to host Titus’ girlfriend!” it was more, “Listen, Titus; if you hurt her, I will punch you in the nose.”</a:t>
            </a:r>
          </a:p>
        </p:txBody>
      </p:sp>
      <p:sp>
        <p:nvSpPr>
          <p:cNvPr id="4" name="Slide Number Placeholder 3"/>
          <p:cNvSpPr>
            <a:spLocks noGrp="1"/>
          </p:cNvSpPr>
          <p:nvPr>
            <p:ph type="sldNum" sz="quarter" idx="5"/>
          </p:nvPr>
        </p:nvSpPr>
        <p:spPr/>
        <p:txBody>
          <a:bodyPr/>
          <a:lstStyle/>
          <a:p>
            <a:fld id="{3CD8B049-2225-FF4D-905A-ABF4F24B7CDF}" type="slidenum">
              <a:rPr lang="en-US" smtClean="0"/>
              <a:t>20</a:t>
            </a:fld>
            <a:endParaRPr lang="en-US"/>
          </a:p>
        </p:txBody>
      </p:sp>
    </p:spTree>
    <p:extLst>
      <p:ext uri="{BB962C8B-B14F-4D97-AF65-F5344CB8AC3E}">
        <p14:creationId xmlns:p14="http://schemas.microsoft.com/office/powerpoint/2010/main" val="2936875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tons of gods in the ANE; we should recognize these names if we’ve read the OT. The major gods in Canaan were Asherah and </a:t>
            </a:r>
            <a:r>
              <a:rPr lang="en-US" dirty="0" err="1"/>
              <a:t>Ba’al</a:t>
            </a:r>
            <a:r>
              <a:rPr lang="en-US" dirty="0"/>
              <a:t>.</a:t>
            </a:r>
          </a:p>
        </p:txBody>
      </p:sp>
      <p:sp>
        <p:nvSpPr>
          <p:cNvPr id="4" name="Slide Number Placeholder 3"/>
          <p:cNvSpPr>
            <a:spLocks noGrp="1"/>
          </p:cNvSpPr>
          <p:nvPr>
            <p:ph type="sldNum" sz="quarter" idx="5"/>
          </p:nvPr>
        </p:nvSpPr>
        <p:spPr/>
        <p:txBody>
          <a:bodyPr/>
          <a:lstStyle/>
          <a:p>
            <a:fld id="{3CD8B049-2225-FF4D-905A-ABF4F24B7CDF}" type="slidenum">
              <a:rPr lang="en-US" smtClean="0"/>
              <a:t>3</a:t>
            </a:fld>
            <a:endParaRPr lang="en-US"/>
          </a:p>
        </p:txBody>
      </p:sp>
    </p:spTree>
    <p:extLst>
      <p:ext uri="{BB962C8B-B14F-4D97-AF65-F5344CB8AC3E}">
        <p14:creationId xmlns:p14="http://schemas.microsoft.com/office/powerpoint/2010/main" val="3436055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when she got married, and bonus kid moved out of bonus dad’s house, all of the sudden, I’m feeling like the house just got emptied out a little.</a:t>
            </a:r>
          </a:p>
        </p:txBody>
      </p:sp>
      <p:sp>
        <p:nvSpPr>
          <p:cNvPr id="4" name="Slide Number Placeholder 3"/>
          <p:cNvSpPr>
            <a:spLocks noGrp="1"/>
          </p:cNvSpPr>
          <p:nvPr>
            <p:ph type="sldNum" sz="quarter" idx="5"/>
          </p:nvPr>
        </p:nvSpPr>
        <p:spPr/>
        <p:txBody>
          <a:bodyPr/>
          <a:lstStyle/>
          <a:p>
            <a:fld id="{3CD8B049-2225-FF4D-905A-ABF4F24B7CDF}" type="slidenum">
              <a:rPr lang="en-US" smtClean="0"/>
              <a:t>21</a:t>
            </a:fld>
            <a:endParaRPr lang="en-US"/>
          </a:p>
        </p:txBody>
      </p:sp>
    </p:spTree>
    <p:extLst>
      <p:ext uri="{BB962C8B-B14F-4D97-AF65-F5344CB8AC3E}">
        <p14:creationId xmlns:p14="http://schemas.microsoft.com/office/powerpoint/2010/main" val="3553436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that zone, two ideas came together in a way they never had before: “I want more kids,” and “I’m not going to have any more kids.”</a:t>
            </a:r>
          </a:p>
        </p:txBody>
      </p:sp>
      <p:sp>
        <p:nvSpPr>
          <p:cNvPr id="4" name="Slide Number Placeholder 3"/>
          <p:cNvSpPr>
            <a:spLocks noGrp="1"/>
          </p:cNvSpPr>
          <p:nvPr>
            <p:ph type="sldNum" sz="quarter" idx="5"/>
          </p:nvPr>
        </p:nvSpPr>
        <p:spPr/>
        <p:txBody>
          <a:bodyPr/>
          <a:lstStyle/>
          <a:p>
            <a:fld id="{3CD8B049-2225-FF4D-905A-ABF4F24B7CDF}" type="slidenum">
              <a:rPr lang="en-US" smtClean="0"/>
              <a:t>22</a:t>
            </a:fld>
            <a:endParaRPr lang="en-US"/>
          </a:p>
        </p:txBody>
      </p:sp>
    </p:spTree>
    <p:extLst>
      <p:ext uri="{BB962C8B-B14F-4D97-AF65-F5344CB8AC3E}">
        <p14:creationId xmlns:p14="http://schemas.microsoft.com/office/powerpoint/2010/main" val="514877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hurt. It really, really hurt. But as I grappled with the issue, I came to two basic beliefs about it: (1) it is OK to want to have more children, and (2) it is OK to be sad that you can’t have any more children.</a:t>
            </a:r>
          </a:p>
        </p:txBody>
      </p:sp>
      <p:sp>
        <p:nvSpPr>
          <p:cNvPr id="4" name="Slide Number Placeholder 3"/>
          <p:cNvSpPr>
            <a:spLocks noGrp="1"/>
          </p:cNvSpPr>
          <p:nvPr>
            <p:ph type="sldNum" sz="quarter" idx="5"/>
          </p:nvPr>
        </p:nvSpPr>
        <p:spPr/>
        <p:txBody>
          <a:bodyPr/>
          <a:lstStyle/>
          <a:p>
            <a:fld id="{3CD8B049-2225-FF4D-905A-ABF4F24B7CDF}" type="slidenum">
              <a:rPr lang="en-US" smtClean="0"/>
              <a:t>23</a:t>
            </a:fld>
            <a:endParaRPr lang="en-US"/>
          </a:p>
        </p:txBody>
      </p:sp>
    </p:spTree>
    <p:extLst>
      <p:ext uri="{BB962C8B-B14F-4D97-AF65-F5344CB8AC3E}">
        <p14:creationId xmlns:p14="http://schemas.microsoft.com/office/powerpoint/2010/main" val="4019555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that’s when Satan started to take that truth, and distort it:</a:t>
            </a:r>
          </a:p>
          <a:p>
            <a:pPr marL="228600" indent="-228600">
              <a:buFont typeface="+mj-lt"/>
              <a:buAutoNum type="arabicPeriod"/>
            </a:pPr>
            <a:r>
              <a:rPr lang="en-US" dirty="0"/>
              <a:t>Yes, it’s OK to be sad; in fact, it’s OK to be really, </a:t>
            </a:r>
            <a:r>
              <a:rPr lang="en-US" i="1" dirty="0"/>
              <a:t>really</a:t>
            </a:r>
            <a:r>
              <a:rPr lang="en-US" i="0" dirty="0"/>
              <a:t> sad</a:t>
            </a:r>
          </a:p>
          <a:p>
            <a:pPr marL="228600" indent="-228600">
              <a:buFont typeface="+mj-lt"/>
              <a:buAutoNum type="arabicPeriod"/>
            </a:pPr>
            <a:r>
              <a:rPr lang="en-US" i="0" dirty="0"/>
              <a:t>In fact, you should probably have a seat and explore that sadness. Really feel it, you know?</a:t>
            </a:r>
          </a:p>
          <a:p>
            <a:pPr marL="228600" indent="-228600">
              <a:buFont typeface="+mj-lt"/>
              <a:buAutoNum type="arabicPeriod"/>
            </a:pPr>
            <a:r>
              <a:rPr lang="en-US" i="0" dirty="0"/>
              <a:t>In fact, it’s OK if you need to just sink in and wallow for awhile.</a:t>
            </a:r>
          </a:p>
          <a:p>
            <a:pPr marL="228600" indent="-228600">
              <a:buFont typeface="+mj-lt"/>
              <a:buAutoNum type="arabicPeriod"/>
            </a:pPr>
            <a:r>
              <a:rPr lang="en-US" i="0" dirty="0"/>
              <a:t>(And here’s the crucial turn) After all, if you had more children, you’d be happy</a:t>
            </a:r>
            <a:endParaRPr lang="en-US" dirty="0"/>
          </a:p>
        </p:txBody>
      </p:sp>
      <p:sp>
        <p:nvSpPr>
          <p:cNvPr id="4" name="Slide Number Placeholder 3"/>
          <p:cNvSpPr>
            <a:spLocks noGrp="1"/>
          </p:cNvSpPr>
          <p:nvPr>
            <p:ph type="sldNum" sz="quarter" idx="5"/>
          </p:nvPr>
        </p:nvSpPr>
        <p:spPr/>
        <p:txBody>
          <a:bodyPr/>
          <a:lstStyle/>
          <a:p>
            <a:fld id="{3CD8B049-2225-FF4D-905A-ABF4F24B7CDF}" type="slidenum">
              <a:rPr lang="en-US" smtClean="0"/>
              <a:t>24</a:t>
            </a:fld>
            <a:endParaRPr lang="en-US"/>
          </a:p>
        </p:txBody>
      </p:sp>
    </p:spTree>
    <p:extLst>
      <p:ext uri="{BB962C8B-B14F-4D97-AF65-F5344CB8AC3E}">
        <p14:creationId xmlns:p14="http://schemas.microsoft.com/office/powerpoint/2010/main" val="709487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Whoa—hold up there. Can’t be happy?</a:t>
            </a:r>
          </a:p>
        </p:txBody>
      </p:sp>
      <p:sp>
        <p:nvSpPr>
          <p:cNvPr id="4" name="Slide Number Placeholder 3"/>
          <p:cNvSpPr>
            <a:spLocks noGrp="1"/>
          </p:cNvSpPr>
          <p:nvPr>
            <p:ph type="sldNum" sz="quarter" idx="5"/>
          </p:nvPr>
        </p:nvSpPr>
        <p:spPr/>
        <p:txBody>
          <a:bodyPr/>
          <a:lstStyle/>
          <a:p>
            <a:fld id="{3CD8B049-2225-FF4D-905A-ABF4F24B7CDF}" type="slidenum">
              <a:rPr lang="en-US" smtClean="0"/>
              <a:t>25</a:t>
            </a:fld>
            <a:endParaRPr lang="en-US"/>
          </a:p>
        </p:txBody>
      </p:sp>
    </p:spTree>
    <p:extLst>
      <p:ext uri="{BB962C8B-B14F-4D97-AF65-F5344CB8AC3E}">
        <p14:creationId xmlns:p14="http://schemas.microsoft.com/office/powerpoint/2010/main" val="3897492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was that all of this was happening subconsciously.</a:t>
            </a:r>
          </a:p>
        </p:txBody>
      </p:sp>
      <p:sp>
        <p:nvSpPr>
          <p:cNvPr id="4" name="Slide Number Placeholder 3"/>
          <p:cNvSpPr>
            <a:spLocks noGrp="1"/>
          </p:cNvSpPr>
          <p:nvPr>
            <p:ph type="sldNum" sz="quarter" idx="5"/>
          </p:nvPr>
        </p:nvSpPr>
        <p:spPr/>
        <p:txBody>
          <a:bodyPr/>
          <a:lstStyle/>
          <a:p>
            <a:fld id="{3CD8B049-2225-FF4D-905A-ABF4F24B7CDF}" type="slidenum">
              <a:rPr lang="en-US" smtClean="0"/>
              <a:t>26</a:t>
            </a:fld>
            <a:endParaRPr lang="en-US"/>
          </a:p>
        </p:txBody>
      </p:sp>
    </p:spTree>
    <p:extLst>
      <p:ext uri="{BB962C8B-B14F-4D97-AF65-F5344CB8AC3E}">
        <p14:creationId xmlns:p14="http://schemas.microsoft.com/office/powerpoint/2010/main" val="267492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Caleb, you said that idols work like this: you have the god of the thing, and if you do your sacrifices right, everything will be OK.” But you’re not sacrificing.</a:t>
            </a:r>
          </a:p>
          <a:p>
            <a:endParaRPr lang="en-US" dirty="0"/>
          </a:p>
          <a:p>
            <a:r>
              <a:rPr lang="en-US" dirty="0"/>
              <a:t>Well, true. I wasn’t sacrificing a bull or anything.</a:t>
            </a:r>
          </a:p>
        </p:txBody>
      </p:sp>
      <p:sp>
        <p:nvSpPr>
          <p:cNvPr id="4" name="Slide Number Placeholder 3"/>
          <p:cNvSpPr>
            <a:spLocks noGrp="1"/>
          </p:cNvSpPr>
          <p:nvPr>
            <p:ph type="sldNum" sz="quarter" idx="5"/>
          </p:nvPr>
        </p:nvSpPr>
        <p:spPr/>
        <p:txBody>
          <a:bodyPr/>
          <a:lstStyle/>
          <a:p>
            <a:fld id="{3CD8B049-2225-FF4D-905A-ABF4F24B7CDF}" type="slidenum">
              <a:rPr lang="en-US" smtClean="0"/>
              <a:t>28</a:t>
            </a:fld>
            <a:endParaRPr lang="en-US"/>
          </a:p>
        </p:txBody>
      </p:sp>
    </p:spTree>
    <p:extLst>
      <p:ext uri="{BB962C8B-B14F-4D97-AF65-F5344CB8AC3E}">
        <p14:creationId xmlns:p14="http://schemas.microsoft.com/office/powerpoint/2010/main" val="1873049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worst part of it is this: it kept me from realizing that God had already answered my prayers—just not the way I expected (and isn’t that just like our God??).</a:t>
            </a:r>
          </a:p>
          <a:p>
            <a:endParaRPr lang="en-US" dirty="0"/>
          </a:p>
          <a:p>
            <a:r>
              <a:rPr lang="en-US" dirty="0"/>
              <a:t>See, I’m in this weird new phase of life where there are adult humans who could plausibly be my children. Elijah </a:t>
            </a:r>
            <a:r>
              <a:rPr lang="en-US" dirty="0" err="1"/>
              <a:t>Bouman’s</a:t>
            </a:r>
            <a:r>
              <a:rPr lang="en-US" dirty="0"/>
              <a:t> dad is my age. Heck, Luke </a:t>
            </a:r>
            <a:r>
              <a:rPr lang="en-US" dirty="0" err="1"/>
              <a:t>Riffo’s</a:t>
            </a:r>
            <a:r>
              <a:rPr lang="en-US" dirty="0"/>
              <a:t> dad is younger than me!</a:t>
            </a:r>
          </a:p>
          <a:p>
            <a:endParaRPr lang="en-US" dirty="0"/>
          </a:p>
          <a:p>
            <a:r>
              <a:rPr lang="en-US" dirty="0"/>
              <a:t>And for some of these people, I get to be bonus dad.</a:t>
            </a:r>
          </a:p>
        </p:txBody>
      </p:sp>
      <p:sp>
        <p:nvSpPr>
          <p:cNvPr id="4" name="Slide Number Placeholder 3"/>
          <p:cNvSpPr>
            <a:spLocks noGrp="1"/>
          </p:cNvSpPr>
          <p:nvPr>
            <p:ph type="sldNum" sz="quarter" idx="5"/>
          </p:nvPr>
        </p:nvSpPr>
        <p:spPr/>
        <p:txBody>
          <a:bodyPr/>
          <a:lstStyle/>
          <a:p>
            <a:fld id="{3CD8B049-2225-FF4D-905A-ABF4F24B7CDF}" type="slidenum">
              <a:rPr lang="en-US" smtClean="0"/>
              <a:t>30</a:t>
            </a:fld>
            <a:endParaRPr lang="en-US"/>
          </a:p>
        </p:txBody>
      </p:sp>
    </p:spTree>
    <p:extLst>
      <p:ext uri="{BB962C8B-B14F-4D97-AF65-F5344CB8AC3E}">
        <p14:creationId xmlns:p14="http://schemas.microsoft.com/office/powerpoint/2010/main" val="24773112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this brings me back to Asherah. My worship of Asherah, the personified idea of fertility, kept me from accepting what God </a:t>
            </a:r>
            <a:r>
              <a:rPr lang="en-US" i="1" dirty="0"/>
              <a:t>has</a:t>
            </a:r>
            <a:r>
              <a:rPr lang="en-US" i="0" dirty="0"/>
              <a:t> given me, and investing in that. And isn’t that just like Satan?</a:t>
            </a:r>
          </a:p>
          <a:p>
            <a:endParaRPr lang="en-US" i="0" dirty="0"/>
          </a:p>
          <a:p>
            <a:r>
              <a:rPr lang="en-US" i="0" dirty="0"/>
              <a:t>Yet God’s desire is for us to root out every appearing of idolatry.</a:t>
            </a:r>
          </a:p>
        </p:txBody>
      </p:sp>
      <p:sp>
        <p:nvSpPr>
          <p:cNvPr id="4" name="Slide Number Placeholder 3"/>
          <p:cNvSpPr>
            <a:spLocks noGrp="1"/>
          </p:cNvSpPr>
          <p:nvPr>
            <p:ph type="sldNum" sz="quarter" idx="5"/>
          </p:nvPr>
        </p:nvSpPr>
        <p:spPr/>
        <p:txBody>
          <a:bodyPr/>
          <a:lstStyle/>
          <a:p>
            <a:fld id="{3CD8B049-2225-FF4D-905A-ABF4F24B7CDF}" type="slidenum">
              <a:rPr lang="en-US" smtClean="0"/>
              <a:t>31</a:t>
            </a:fld>
            <a:endParaRPr lang="en-US"/>
          </a:p>
        </p:txBody>
      </p:sp>
    </p:spTree>
    <p:extLst>
      <p:ext uri="{BB962C8B-B14F-4D97-AF65-F5344CB8AC3E}">
        <p14:creationId xmlns:p14="http://schemas.microsoft.com/office/powerpoint/2010/main" val="3184628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in this period represented traits. Most of the really powerful ones were sun gods. Many more (like Asherah and </a:t>
            </a:r>
            <a:r>
              <a:rPr lang="en-US" dirty="0" err="1"/>
              <a:t>Ba’al</a:t>
            </a:r>
            <a:r>
              <a:rPr lang="en-US" dirty="0"/>
              <a:t> were fertility gods. But they did double and triple (and more) duty. </a:t>
            </a:r>
            <a:r>
              <a:rPr lang="en-US" dirty="0" err="1"/>
              <a:t>Ba’al</a:t>
            </a:r>
            <a:r>
              <a:rPr lang="en-US" dirty="0"/>
              <a:t> was also the storm god, just like Thor was in the Norse pantheon.</a:t>
            </a:r>
          </a:p>
        </p:txBody>
      </p:sp>
      <p:sp>
        <p:nvSpPr>
          <p:cNvPr id="4" name="Slide Number Placeholder 3"/>
          <p:cNvSpPr>
            <a:spLocks noGrp="1"/>
          </p:cNvSpPr>
          <p:nvPr>
            <p:ph type="sldNum" sz="quarter" idx="5"/>
          </p:nvPr>
        </p:nvSpPr>
        <p:spPr/>
        <p:txBody>
          <a:bodyPr/>
          <a:lstStyle/>
          <a:p>
            <a:fld id="{3CD8B049-2225-FF4D-905A-ABF4F24B7CDF}" type="slidenum">
              <a:rPr lang="en-US" smtClean="0"/>
              <a:t>4</a:t>
            </a:fld>
            <a:endParaRPr lang="en-US"/>
          </a:p>
        </p:txBody>
      </p:sp>
    </p:spTree>
    <p:extLst>
      <p:ext uri="{BB962C8B-B14F-4D97-AF65-F5344CB8AC3E}">
        <p14:creationId xmlns:p14="http://schemas.microsoft.com/office/powerpoint/2010/main" val="212758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course, in the first century, there were many gods, and they worked the same way: there was a pantheon, representing different things. We’re familiar with the Greek pantheon that the Romans adopted. In addition to those were the family and household gods, the Imperial cult. Different peoples had different pantheons. And then, of course, were those curious Jews with their strange insistence that there was only one god, and it was theirs.</a:t>
            </a:r>
          </a:p>
        </p:txBody>
      </p:sp>
      <p:sp>
        <p:nvSpPr>
          <p:cNvPr id="4" name="Slide Number Placeholder 3"/>
          <p:cNvSpPr>
            <a:spLocks noGrp="1"/>
          </p:cNvSpPr>
          <p:nvPr>
            <p:ph type="sldNum" sz="quarter" idx="5"/>
          </p:nvPr>
        </p:nvSpPr>
        <p:spPr/>
        <p:txBody>
          <a:bodyPr/>
          <a:lstStyle/>
          <a:p>
            <a:fld id="{3CD8B049-2225-FF4D-905A-ABF4F24B7CDF}" type="slidenum">
              <a:rPr lang="en-US" smtClean="0"/>
              <a:t>5</a:t>
            </a:fld>
            <a:endParaRPr lang="en-US"/>
          </a:p>
        </p:txBody>
      </p:sp>
    </p:spTree>
    <p:extLst>
      <p:ext uri="{BB962C8B-B14F-4D97-AF65-F5344CB8AC3E}">
        <p14:creationId xmlns:p14="http://schemas.microsoft.com/office/powerpoint/2010/main" val="175572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Regardless, though, across the ancient world, it worked like this: you have your god, the one who does the thing you want or need, and if you do the right rituals and sacrifices in the right way, then the god would do what you wanted.</a:t>
            </a:r>
          </a:p>
        </p:txBody>
      </p:sp>
      <p:sp>
        <p:nvSpPr>
          <p:cNvPr id="4" name="Slide Number Placeholder 3"/>
          <p:cNvSpPr>
            <a:spLocks noGrp="1"/>
          </p:cNvSpPr>
          <p:nvPr>
            <p:ph type="sldNum" sz="quarter" idx="5"/>
          </p:nvPr>
        </p:nvSpPr>
        <p:spPr/>
        <p:txBody>
          <a:bodyPr/>
          <a:lstStyle/>
          <a:p>
            <a:fld id="{3CD8B049-2225-FF4D-905A-ABF4F24B7CDF}" type="slidenum">
              <a:rPr lang="en-US" smtClean="0"/>
              <a:t>6</a:t>
            </a:fld>
            <a:endParaRPr lang="en-US"/>
          </a:p>
        </p:txBody>
      </p:sp>
    </p:spTree>
    <p:extLst>
      <p:ext uri="{BB962C8B-B14F-4D97-AF65-F5344CB8AC3E}">
        <p14:creationId xmlns:p14="http://schemas.microsoft.com/office/powerpoint/2010/main" val="765655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those bad storms to go away and the sun to come out? There’s a god for that! Going out on the scary, unpredictable ocean? There’s a god for that. Want to have fertility in your fields and flocks and family? There’s a god for that!</a:t>
            </a:r>
          </a:p>
        </p:txBody>
      </p:sp>
      <p:sp>
        <p:nvSpPr>
          <p:cNvPr id="4" name="Slide Number Placeholder 3"/>
          <p:cNvSpPr>
            <a:spLocks noGrp="1"/>
          </p:cNvSpPr>
          <p:nvPr>
            <p:ph type="sldNum" sz="quarter" idx="5"/>
          </p:nvPr>
        </p:nvSpPr>
        <p:spPr/>
        <p:txBody>
          <a:bodyPr/>
          <a:lstStyle/>
          <a:p>
            <a:fld id="{3CD8B049-2225-FF4D-905A-ABF4F24B7CDF}" type="slidenum">
              <a:rPr lang="en-US" smtClean="0"/>
              <a:t>7</a:t>
            </a:fld>
            <a:endParaRPr lang="en-US"/>
          </a:p>
        </p:txBody>
      </p:sp>
    </p:spTree>
    <p:extLst>
      <p:ext uri="{BB962C8B-B14F-4D97-AF65-F5344CB8AC3E}">
        <p14:creationId xmlns:p14="http://schemas.microsoft.com/office/powerpoint/2010/main" val="3399184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Even the Israelites got in on the game. “Whoa, Moses has been up there on that mountain for, like, a LONG time. Tell you what: lets take our gold and make a god we can worship.”</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3CD8B049-2225-FF4D-905A-ABF4F24B7CDF}" type="slidenum">
              <a:rPr lang="en-US" smtClean="0"/>
              <a:t>8</a:t>
            </a:fld>
            <a:endParaRPr lang="en-US"/>
          </a:p>
        </p:txBody>
      </p:sp>
    </p:spTree>
    <p:extLst>
      <p:ext uri="{BB962C8B-B14F-4D97-AF65-F5344CB8AC3E}">
        <p14:creationId xmlns:p14="http://schemas.microsoft.com/office/powerpoint/2010/main" val="24279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though; idol worshipping makes YHWH super duper angry.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Moses confront Aaron, he was super pissed, leading Aaron to utter the stupidest thing said in the entire bible: “T</a:t>
            </a:r>
            <a:r>
              <a:rPr lang="en-US" sz="1200" b="0" i="0" kern="1200" dirty="0">
                <a:solidFill>
                  <a:schemeClr val="tx1"/>
                </a:solidFill>
                <a:effectLst/>
                <a:latin typeface="+mn-lt"/>
                <a:ea typeface="+mn-ea"/>
                <a:cs typeface="+mn-cs"/>
              </a:rPr>
              <a:t>hey gave me the gold, and I threw it into the fire, and out came this calf!”</a:t>
            </a:r>
            <a:endParaRPr lang="en-US" dirty="0"/>
          </a:p>
          <a:p>
            <a:endParaRPr lang="en-US" dirty="0"/>
          </a:p>
        </p:txBody>
      </p:sp>
      <p:sp>
        <p:nvSpPr>
          <p:cNvPr id="4" name="Slide Number Placeholder 3"/>
          <p:cNvSpPr>
            <a:spLocks noGrp="1"/>
          </p:cNvSpPr>
          <p:nvPr>
            <p:ph type="sldNum" sz="quarter" idx="5"/>
          </p:nvPr>
        </p:nvSpPr>
        <p:spPr/>
        <p:txBody>
          <a:bodyPr/>
          <a:lstStyle/>
          <a:p>
            <a:fld id="{3CD8B049-2225-FF4D-905A-ABF4F24B7CDF}" type="slidenum">
              <a:rPr lang="en-US" smtClean="0"/>
              <a:t>9</a:t>
            </a:fld>
            <a:endParaRPr lang="en-US"/>
          </a:p>
        </p:txBody>
      </p:sp>
    </p:spTree>
    <p:extLst>
      <p:ext uri="{BB962C8B-B14F-4D97-AF65-F5344CB8AC3E}">
        <p14:creationId xmlns:p14="http://schemas.microsoft.com/office/powerpoint/2010/main" val="4216868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why on earth wouldn’t it? </a:t>
            </a:r>
            <a:r>
              <a:rPr lang="en-US" sz="1200" i="1" kern="1200" dirty="0">
                <a:solidFill>
                  <a:schemeClr val="tx1"/>
                </a:solidFill>
                <a:effectLst/>
                <a:latin typeface="+mn-lt"/>
                <a:ea typeface="+mn-ea"/>
                <a:cs typeface="+mn-cs"/>
              </a:rPr>
              <a:t>He</a:t>
            </a:r>
            <a:r>
              <a:rPr lang="en-US" sz="1200" kern="1200" dirty="0">
                <a:solidFill>
                  <a:schemeClr val="tx1"/>
                </a:solidFill>
                <a:effectLst/>
                <a:latin typeface="+mn-lt"/>
                <a:ea typeface="+mn-ea"/>
                <a:cs typeface="+mn-cs"/>
              </a:rPr>
              <a:t> is the creator, and no other. </a:t>
            </a:r>
            <a:r>
              <a:rPr lang="en-US" sz="1200" i="1" kern="1200" dirty="0">
                <a:solidFill>
                  <a:schemeClr val="tx1"/>
                </a:solidFill>
                <a:effectLst/>
                <a:latin typeface="+mn-lt"/>
                <a:ea typeface="+mn-ea"/>
                <a:cs typeface="+mn-cs"/>
              </a:rPr>
              <a:t>He </a:t>
            </a:r>
            <a:r>
              <a:rPr lang="en-US" sz="1200" kern="1200" dirty="0">
                <a:solidFill>
                  <a:schemeClr val="tx1"/>
                </a:solidFill>
                <a:effectLst/>
                <a:latin typeface="+mn-lt"/>
                <a:ea typeface="+mn-ea"/>
                <a:cs typeface="+mn-cs"/>
              </a:rPr>
              <a:t>is the one who covenanted with the Patriarchs. </a:t>
            </a:r>
            <a:r>
              <a:rPr lang="en-US" sz="1200" i="1" kern="1200" dirty="0">
                <a:solidFill>
                  <a:schemeClr val="tx1"/>
                </a:solidFill>
                <a:effectLst/>
                <a:latin typeface="+mn-lt"/>
                <a:ea typeface="+mn-ea"/>
                <a:cs typeface="+mn-cs"/>
              </a:rPr>
              <a:t>He</a:t>
            </a:r>
            <a:r>
              <a:rPr lang="en-US" sz="1200" kern="1200" dirty="0">
                <a:solidFill>
                  <a:schemeClr val="tx1"/>
                </a:solidFill>
                <a:effectLst/>
                <a:latin typeface="+mn-lt"/>
                <a:ea typeface="+mn-ea"/>
                <a:cs typeface="+mn-cs"/>
              </a:rPr>
              <a:t> is the one who rescued Israel. </a:t>
            </a:r>
            <a:r>
              <a:rPr lang="en-US" sz="1200" i="1" kern="1200" dirty="0">
                <a:solidFill>
                  <a:schemeClr val="tx1"/>
                </a:solidFill>
                <a:effectLst/>
                <a:latin typeface="+mn-lt"/>
                <a:ea typeface="+mn-ea"/>
                <a:cs typeface="+mn-cs"/>
              </a:rPr>
              <a:t>He</a:t>
            </a:r>
            <a:r>
              <a:rPr lang="en-US" sz="1200" kern="1200" dirty="0">
                <a:solidFill>
                  <a:schemeClr val="tx1"/>
                </a:solidFill>
                <a:effectLst/>
                <a:latin typeface="+mn-lt"/>
                <a:ea typeface="+mn-ea"/>
                <a:cs typeface="+mn-cs"/>
              </a:rPr>
              <a:t> is the one responsible for blessing, </a:t>
            </a:r>
            <a:r>
              <a:rPr lang="en-US" sz="1200" i="1" kern="1200" dirty="0">
                <a:solidFill>
                  <a:schemeClr val="tx1"/>
                </a:solidFill>
                <a:effectLst/>
                <a:latin typeface="+mn-lt"/>
                <a:ea typeface="+mn-ea"/>
                <a:cs typeface="+mn-cs"/>
              </a:rPr>
              <a:t>and no other</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He</a:t>
            </a:r>
            <a:r>
              <a:rPr lang="en-US" sz="1200" kern="1200" dirty="0">
                <a:solidFill>
                  <a:schemeClr val="tx1"/>
                </a:solidFill>
                <a:effectLst/>
                <a:latin typeface="+mn-lt"/>
                <a:ea typeface="+mn-ea"/>
                <a:cs typeface="+mn-cs"/>
              </a:rPr>
              <a:t> is our safety. </a:t>
            </a:r>
            <a:r>
              <a:rPr lang="en-US" sz="1200" i="1" kern="1200" dirty="0">
                <a:solidFill>
                  <a:schemeClr val="tx1"/>
                </a:solidFill>
                <a:effectLst/>
                <a:latin typeface="+mn-lt"/>
                <a:ea typeface="+mn-ea"/>
                <a:cs typeface="+mn-cs"/>
              </a:rPr>
              <a:t>He and he alone is our hope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when humans engage in idolatry, they turn from that…</a:t>
            </a:r>
          </a:p>
          <a:p>
            <a:endParaRPr lang="en-US" dirty="0"/>
          </a:p>
        </p:txBody>
      </p:sp>
      <p:sp>
        <p:nvSpPr>
          <p:cNvPr id="4" name="Slide Number Placeholder 3"/>
          <p:cNvSpPr>
            <a:spLocks noGrp="1"/>
          </p:cNvSpPr>
          <p:nvPr>
            <p:ph type="sldNum" sz="quarter" idx="5"/>
          </p:nvPr>
        </p:nvSpPr>
        <p:spPr/>
        <p:txBody>
          <a:bodyPr/>
          <a:lstStyle/>
          <a:p>
            <a:fld id="{3CD8B049-2225-FF4D-905A-ABF4F24B7CDF}" type="slidenum">
              <a:rPr lang="en-US" smtClean="0"/>
              <a:t>10</a:t>
            </a:fld>
            <a:endParaRPr lang="en-US"/>
          </a:p>
        </p:txBody>
      </p:sp>
    </p:spTree>
    <p:extLst>
      <p:ext uri="{BB962C8B-B14F-4D97-AF65-F5344CB8AC3E}">
        <p14:creationId xmlns:p14="http://schemas.microsoft.com/office/powerpoint/2010/main" val="1648988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62B6B-2DB6-2043-AD38-1B4ACA5736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E463475-4B73-2140-81BF-4DBDE1624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F5ED02F-C21E-C741-BAA1-6CDA688916D9}"/>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9BE62DDA-E8A8-4741-9A36-C1DDBE7FE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9FBF11C-7047-124D-9C35-AD38708790A5}"/>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182507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EC0F7B-121A-8640-8AC7-7242A5E1D6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F1C971-FAD4-9944-9EA6-D790649B02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68BD68-89D8-2447-A6C0-26498BB496FE}"/>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58D5D5E7-22C3-0D4F-B22E-3F146F620B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A63B903-D360-674B-9EF9-F120536A35C9}"/>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1331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48A0829-B828-C343-9CE6-93197F5C8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3350EB4-9154-5848-9CAC-15CD13B073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70777BF-8933-214A-ADA9-347E8E276706}"/>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700B7393-69C0-2847-9E39-A6938ADA4B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F4C0284-8965-A744-915E-61DD3F1D3672}"/>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3144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7CE575-3EDF-7746-8F2A-D2495C136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4158F5-95DB-D14C-A85D-DE32E3026F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F989A1F-160A-8646-9B39-7E95A3147303}"/>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2216812A-3753-7D4D-BE19-7E62A2AC51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B503D16-7E35-6C48-B203-4C2F049920A8}"/>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2747049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B85B5-107F-B84E-95A3-7E35F8BFC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300D878-294E-8044-AA4B-3A382769B7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97E77BF-1096-9D40-AD18-B3751C08A5BF}"/>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E12792E7-2C12-824D-9FA4-2EC25B2F2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B6BD413-75FA-FC4C-9097-2C6B7620D9D7}"/>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7168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8EDC85-CB8B-2F4A-8B8B-CBFDC9DF9C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13CEE2-DB04-2940-89C4-3BF4E3A499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75102E4-F819-2A4F-B372-C11A0A0340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9FF130E-342A-EF4F-86DF-13101626F4CA}"/>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6" name="Footer Placeholder 5">
            <a:extLst>
              <a:ext uri="{FF2B5EF4-FFF2-40B4-BE49-F238E27FC236}">
                <a16:creationId xmlns:a16="http://schemas.microsoft.com/office/drawing/2014/main" xmlns="" id="{5200CA29-8ACD-2347-8128-86A767C338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199227F-B1AD-4447-BB25-9898F27A07EA}"/>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3208480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490903-7170-5742-835E-175005F2057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48DC80B-B165-7945-AA0D-ED00CA1A72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83B4CF5-05A9-4943-A68A-4F6EFD5EBC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36DB9C-2841-D74C-A3B6-9E78179519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21215C2-3AD3-9C4B-B3A5-2FCB55237CB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8711F59-1C8C-7948-BB5D-C3D3B3BDA8F2}"/>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8" name="Footer Placeholder 7">
            <a:extLst>
              <a:ext uri="{FF2B5EF4-FFF2-40B4-BE49-F238E27FC236}">
                <a16:creationId xmlns:a16="http://schemas.microsoft.com/office/drawing/2014/main" xmlns="" id="{3981302E-223B-9843-BADC-50885B4737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CA80F34-BC66-EB41-A262-FB1398BF6378}"/>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328355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FEBB66-A045-264E-8EA4-A0C48023B2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7DE16B3-BA87-3A4E-B5E4-769C1CC756E3}"/>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4" name="Footer Placeholder 3">
            <a:extLst>
              <a:ext uri="{FF2B5EF4-FFF2-40B4-BE49-F238E27FC236}">
                <a16:creationId xmlns:a16="http://schemas.microsoft.com/office/drawing/2014/main" xmlns="" id="{8369334A-C1C7-6643-9990-77D7FB0FC1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180DCA0-7A3C-4E4C-AF94-9F8682C90275}"/>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3619850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192A256-FDB5-974E-B072-962540DADD13}"/>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3" name="Footer Placeholder 2">
            <a:extLst>
              <a:ext uri="{FF2B5EF4-FFF2-40B4-BE49-F238E27FC236}">
                <a16:creationId xmlns:a16="http://schemas.microsoft.com/office/drawing/2014/main" xmlns="" id="{0FD716CB-998E-AE46-A45C-BA716A066C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9DF985B-834C-0E46-BE9A-B91B7F416DE6}"/>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57884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A2307C-7559-9E4C-843C-CDC40C0EAA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29DF8EC-9A92-C54A-94EB-A75E5D9377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2DAC3B0-A9B1-8E42-84B9-F60233D30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2186863-49EA-C44C-B8FA-73934D933C9A}"/>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6" name="Footer Placeholder 5">
            <a:extLst>
              <a:ext uri="{FF2B5EF4-FFF2-40B4-BE49-F238E27FC236}">
                <a16:creationId xmlns:a16="http://schemas.microsoft.com/office/drawing/2014/main" xmlns="" id="{F3858775-261B-8B4E-9A07-FF92168048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B51D600-8231-1E4B-B9A5-6458208FD4A3}"/>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291199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2EE05-FC39-5241-B3B2-23C1CF8CA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F38EFB-73A8-CA4B-A168-91D7235E0E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D2AB7A0-2B1E-B144-8238-058EB0AA96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DD57B-FDA7-914E-8771-CED9A414E0EA}"/>
              </a:ext>
            </a:extLst>
          </p:cNvPr>
          <p:cNvSpPr>
            <a:spLocks noGrp="1"/>
          </p:cNvSpPr>
          <p:nvPr>
            <p:ph type="dt" sz="half" idx="10"/>
          </p:nvPr>
        </p:nvSpPr>
        <p:spPr/>
        <p:txBody>
          <a:bodyPr/>
          <a:lstStyle/>
          <a:p>
            <a:fld id="{5B2C0E69-B7FC-1E4F-83BB-BC86500E3CD4}" type="datetimeFigureOut">
              <a:rPr lang="en-US" smtClean="0"/>
              <a:t>11/17/2019</a:t>
            </a:fld>
            <a:endParaRPr lang="en-US"/>
          </a:p>
        </p:txBody>
      </p:sp>
      <p:sp>
        <p:nvSpPr>
          <p:cNvPr id="6" name="Footer Placeholder 5">
            <a:extLst>
              <a:ext uri="{FF2B5EF4-FFF2-40B4-BE49-F238E27FC236}">
                <a16:creationId xmlns:a16="http://schemas.microsoft.com/office/drawing/2014/main" xmlns="" id="{E58CEA26-D52F-BD47-8A66-7601E1E3A9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48A0AA6-026F-CC43-A982-5662B5AF2036}"/>
              </a:ext>
            </a:extLst>
          </p:cNvPr>
          <p:cNvSpPr>
            <a:spLocks noGrp="1"/>
          </p:cNvSpPr>
          <p:nvPr>
            <p:ph type="sldNum" sz="quarter" idx="12"/>
          </p:nvPr>
        </p:nvSpPr>
        <p:spPr/>
        <p:txBody>
          <a:bodyPr/>
          <a:lstStyle/>
          <a:p>
            <a:fld id="{F9DA3AD9-D365-2D4D-B86B-93A5FE145444}" type="slidenum">
              <a:rPr lang="en-US" smtClean="0"/>
              <a:t>‹#›</a:t>
            </a:fld>
            <a:endParaRPr lang="en-US"/>
          </a:p>
        </p:txBody>
      </p:sp>
    </p:spTree>
    <p:extLst>
      <p:ext uri="{BB962C8B-B14F-4D97-AF65-F5344CB8AC3E}">
        <p14:creationId xmlns:p14="http://schemas.microsoft.com/office/powerpoint/2010/main" val="930928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99E442F-7AC5-2C42-89D2-800AEA0EC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DCF467E-6DEC-B943-9683-97B2550FA8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18D0E4-35DF-8C46-B26C-396CE621E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C0E69-B7FC-1E4F-83BB-BC86500E3CD4}" type="datetimeFigureOut">
              <a:rPr lang="en-US" smtClean="0"/>
              <a:t>11/17/2019</a:t>
            </a:fld>
            <a:endParaRPr lang="en-US"/>
          </a:p>
        </p:txBody>
      </p:sp>
      <p:sp>
        <p:nvSpPr>
          <p:cNvPr id="5" name="Footer Placeholder 4">
            <a:extLst>
              <a:ext uri="{FF2B5EF4-FFF2-40B4-BE49-F238E27FC236}">
                <a16:creationId xmlns:a16="http://schemas.microsoft.com/office/drawing/2014/main" xmlns="" id="{9928AC06-F7D3-E640-8FF9-923D7DD5D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FAB093A-FD85-2640-B858-E5255BC63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DA3AD9-D365-2D4D-B86B-93A5FE145444}" type="slidenum">
              <a:rPr lang="en-US" smtClean="0"/>
              <a:t>‹#›</a:t>
            </a:fld>
            <a:endParaRPr lang="en-US"/>
          </a:p>
        </p:txBody>
      </p:sp>
    </p:spTree>
    <p:extLst>
      <p:ext uri="{BB962C8B-B14F-4D97-AF65-F5344CB8AC3E}">
        <p14:creationId xmlns:p14="http://schemas.microsoft.com/office/powerpoint/2010/main" val="1777688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1.tif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3.tiff"/></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9.tiff"/></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7.xml"/><Relationship Id="rId4" Type="http://schemas.openxmlformats.org/officeDocument/2006/relationships/image" Target="../media/image36.tiff"/></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5.tiff"/><Relationship Id="rId1" Type="http://schemas.openxmlformats.org/officeDocument/2006/relationships/slideLayout" Target="../slideLayouts/slideLayout7.xml"/><Relationship Id="rId6" Type="http://schemas.openxmlformats.org/officeDocument/2006/relationships/image" Target="../media/image43.tiff"/><Relationship Id="rId5" Type="http://schemas.openxmlformats.org/officeDocument/2006/relationships/image" Target="../media/image42.tiff"/><Relationship Id="rId4" Type="http://schemas.openxmlformats.org/officeDocument/2006/relationships/image" Target="../media/image41.tiff"/></Relationships>
</file>

<file path=ppt/slides/_rels/slide36.xml.rels><?xml version="1.0" encoding="UTF-8" standalone="yes"?>
<Relationships xmlns="http://schemas.openxmlformats.org/package/2006/relationships"><Relationship Id="rId8" Type="http://schemas.openxmlformats.org/officeDocument/2006/relationships/image" Target="../media/image45.tiff"/><Relationship Id="rId13" Type="http://schemas.openxmlformats.org/officeDocument/2006/relationships/image" Target="../media/image50.tiff"/><Relationship Id="rId3" Type="http://schemas.openxmlformats.org/officeDocument/2006/relationships/image" Target="../media/image40.tiff"/><Relationship Id="rId7" Type="http://schemas.openxmlformats.org/officeDocument/2006/relationships/image" Target="../media/image44.tiff"/><Relationship Id="rId12" Type="http://schemas.openxmlformats.org/officeDocument/2006/relationships/image" Target="../media/image49.tiff"/><Relationship Id="rId17" Type="http://schemas.openxmlformats.org/officeDocument/2006/relationships/image" Target="../media/image54.tiff"/><Relationship Id="rId2" Type="http://schemas.openxmlformats.org/officeDocument/2006/relationships/image" Target="../media/image5.tiff"/><Relationship Id="rId16" Type="http://schemas.openxmlformats.org/officeDocument/2006/relationships/image" Target="../media/image53.tiff"/><Relationship Id="rId1" Type="http://schemas.openxmlformats.org/officeDocument/2006/relationships/slideLayout" Target="../slideLayouts/slideLayout7.xml"/><Relationship Id="rId6" Type="http://schemas.openxmlformats.org/officeDocument/2006/relationships/image" Target="../media/image43.tiff"/><Relationship Id="rId11" Type="http://schemas.openxmlformats.org/officeDocument/2006/relationships/image" Target="../media/image48.tiff"/><Relationship Id="rId5" Type="http://schemas.openxmlformats.org/officeDocument/2006/relationships/image" Target="../media/image42.tiff"/><Relationship Id="rId15" Type="http://schemas.openxmlformats.org/officeDocument/2006/relationships/image" Target="../media/image52.tiff"/><Relationship Id="rId10" Type="http://schemas.openxmlformats.org/officeDocument/2006/relationships/image" Target="../media/image47.tiff"/><Relationship Id="rId4" Type="http://schemas.openxmlformats.org/officeDocument/2006/relationships/image" Target="../media/image41.tiff"/><Relationship Id="rId9" Type="http://schemas.openxmlformats.org/officeDocument/2006/relationships/image" Target="../media/image46.tiff"/><Relationship Id="rId14" Type="http://schemas.openxmlformats.org/officeDocument/2006/relationships/image" Target="../media/image51.tiff"/></Relationships>
</file>

<file path=ppt/slides/_rels/slide3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2.tiff"/><Relationship Id="rId4" Type="http://schemas.openxmlformats.org/officeDocument/2006/relationships/image" Target="../media/image11.tiff"/></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CB607B98-7700-4DC9-8BE8-A876255F9C5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723B69CD-3504-BA46-8D27-F93DC619E575}"/>
              </a:ext>
            </a:extLst>
          </p:cNvPr>
          <p:cNvPicPr>
            <a:picLocks noChangeAspect="1"/>
          </p:cNvPicPr>
          <p:nvPr/>
        </p:nvPicPr>
        <p:blipFill>
          <a:blip r:embed="rId3"/>
          <a:stretch>
            <a:fillRect/>
          </a:stretch>
        </p:blipFill>
        <p:spPr>
          <a:xfrm>
            <a:off x="3851076" y="0"/>
            <a:ext cx="4489847" cy="6858000"/>
          </a:xfrm>
          <a:prstGeom prst="rect">
            <a:avLst/>
          </a:prstGeom>
        </p:spPr>
      </p:pic>
    </p:spTree>
    <p:extLst>
      <p:ext uri="{BB962C8B-B14F-4D97-AF65-F5344CB8AC3E}">
        <p14:creationId xmlns:p14="http://schemas.microsoft.com/office/powerpoint/2010/main" val="2499351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90C9CE-B705-FF41-9F04-1F85109F688B}"/>
              </a:ext>
            </a:extLst>
          </p:cNvPr>
          <p:cNvPicPr>
            <a:picLocks noChangeAspect="1"/>
          </p:cNvPicPr>
          <p:nvPr/>
        </p:nvPicPr>
        <p:blipFill>
          <a:blip r:embed="rId3"/>
          <a:stretch>
            <a:fillRect/>
          </a:stretch>
        </p:blipFill>
        <p:spPr>
          <a:xfrm>
            <a:off x="925690" y="520700"/>
            <a:ext cx="10340620" cy="5816599"/>
          </a:xfrm>
          <a:prstGeom prst="rect">
            <a:avLst/>
          </a:prstGeom>
        </p:spPr>
      </p:pic>
      <p:sp>
        <p:nvSpPr>
          <p:cNvPr id="3" name="TextBox 2">
            <a:extLst>
              <a:ext uri="{FF2B5EF4-FFF2-40B4-BE49-F238E27FC236}">
                <a16:creationId xmlns:a16="http://schemas.microsoft.com/office/drawing/2014/main" xmlns="" id="{C56F453B-9717-7743-9AE5-DC2AE5FF2BAC}"/>
              </a:ext>
            </a:extLst>
          </p:cNvPr>
          <p:cNvSpPr txBox="1"/>
          <p:nvPr/>
        </p:nvSpPr>
        <p:spPr>
          <a:xfrm>
            <a:off x="925689" y="1948722"/>
            <a:ext cx="7198979" cy="1015663"/>
          </a:xfrm>
          <a:prstGeom prst="rect">
            <a:avLst/>
          </a:prstGeom>
          <a:noFill/>
        </p:spPr>
        <p:txBody>
          <a:bodyPr wrap="square" rtlCol="0">
            <a:spAutoFit/>
          </a:bodyPr>
          <a:lstStyle/>
          <a:p>
            <a:r>
              <a:rPr lang="en-US" sz="2000" dirty="0">
                <a:latin typeface="Helvetica" pitchFamily="2" charset="0"/>
              </a:rPr>
              <a:t>“YHWH your god shall give you an extra measure for the good in all your handiwork: in the fruit of your womb, and the fruit of your beasts and the fruit of your soil” (Dt 30.9).</a:t>
            </a:r>
          </a:p>
        </p:txBody>
      </p:sp>
    </p:spTree>
    <p:extLst>
      <p:ext uri="{BB962C8B-B14F-4D97-AF65-F5344CB8AC3E}">
        <p14:creationId xmlns:p14="http://schemas.microsoft.com/office/powerpoint/2010/main" val="38607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6BBED7-5F4A-1A48-8265-E30FCE9A71B4}"/>
              </a:ext>
            </a:extLst>
          </p:cNvPr>
          <p:cNvPicPr>
            <a:picLocks noChangeAspect="1"/>
          </p:cNvPicPr>
          <p:nvPr/>
        </p:nvPicPr>
        <p:blipFill>
          <a:blip r:embed="rId3"/>
          <a:stretch>
            <a:fillRect/>
          </a:stretch>
        </p:blipFill>
        <p:spPr>
          <a:xfrm>
            <a:off x="2603500" y="793750"/>
            <a:ext cx="6985000" cy="5270500"/>
          </a:xfrm>
          <a:prstGeom prst="rect">
            <a:avLst/>
          </a:prstGeom>
        </p:spPr>
      </p:pic>
    </p:spTree>
    <p:extLst>
      <p:ext uri="{BB962C8B-B14F-4D97-AF65-F5344CB8AC3E}">
        <p14:creationId xmlns:p14="http://schemas.microsoft.com/office/powerpoint/2010/main" val="32992180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614F199-5909-B644-A771-E030AE9240D3}"/>
              </a:ext>
            </a:extLst>
          </p:cNvPr>
          <p:cNvPicPr>
            <a:picLocks noChangeAspect="1"/>
          </p:cNvPicPr>
          <p:nvPr/>
        </p:nvPicPr>
        <p:blipFill>
          <a:blip r:embed="rId3"/>
          <a:stretch>
            <a:fillRect/>
          </a:stretch>
        </p:blipFill>
        <p:spPr>
          <a:xfrm>
            <a:off x="2495804" y="1024890"/>
            <a:ext cx="7493000" cy="4991100"/>
          </a:xfrm>
          <a:prstGeom prst="rect">
            <a:avLst/>
          </a:prstGeom>
        </p:spPr>
      </p:pic>
      <p:sp>
        <p:nvSpPr>
          <p:cNvPr id="3" name="&quot;No&quot; Symbol 2">
            <a:extLst>
              <a:ext uri="{FF2B5EF4-FFF2-40B4-BE49-F238E27FC236}">
                <a16:creationId xmlns:a16="http://schemas.microsoft.com/office/drawing/2014/main" xmlns="" id="{3554E81B-2174-7C4E-A7F8-96D8D0DFCB3A}"/>
              </a:ext>
            </a:extLst>
          </p:cNvPr>
          <p:cNvSpPr/>
          <p:nvPr/>
        </p:nvSpPr>
        <p:spPr>
          <a:xfrm>
            <a:off x="3255264" y="585216"/>
            <a:ext cx="5833872" cy="5907024"/>
          </a:xfrm>
          <a:prstGeom prst="noSmoking">
            <a:avLst>
              <a:gd name="adj" fmla="val 93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71104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663AF19-13A9-CA4E-8D66-DDD52D578A3D}"/>
              </a:ext>
            </a:extLst>
          </p:cNvPr>
          <p:cNvPicPr>
            <a:picLocks noChangeAspect="1"/>
          </p:cNvPicPr>
          <p:nvPr/>
        </p:nvPicPr>
        <p:blipFill>
          <a:blip r:embed="rId3"/>
          <a:stretch>
            <a:fillRect/>
          </a:stretch>
        </p:blipFill>
        <p:spPr>
          <a:xfrm>
            <a:off x="3851076" y="0"/>
            <a:ext cx="4489847" cy="6858000"/>
          </a:xfrm>
          <a:prstGeom prst="rect">
            <a:avLst/>
          </a:prstGeom>
        </p:spPr>
      </p:pic>
    </p:spTree>
    <p:extLst>
      <p:ext uri="{BB962C8B-B14F-4D97-AF65-F5344CB8AC3E}">
        <p14:creationId xmlns:p14="http://schemas.microsoft.com/office/powerpoint/2010/main" val="4219665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A3D0E70-D269-7143-8A41-27D9FDF7556B}"/>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16200000">
            <a:off x="-282628" y="857251"/>
            <a:ext cx="6857999" cy="5143499"/>
          </a:xfrm>
          <a:prstGeom prst="rect">
            <a:avLst/>
          </a:prstGeom>
        </p:spPr>
      </p:pic>
      <p:pic>
        <p:nvPicPr>
          <p:cNvPr id="6" name="Picture 5">
            <a:extLst>
              <a:ext uri="{FF2B5EF4-FFF2-40B4-BE49-F238E27FC236}">
                <a16:creationId xmlns:a16="http://schemas.microsoft.com/office/drawing/2014/main" xmlns="" id="{FDABFF04-AA71-574A-A681-47FAA554D623}"/>
              </a:ext>
            </a:extLst>
          </p:cNvPr>
          <p:cNvPicPr>
            <a:picLocks noChangeAspect="1"/>
          </p:cNvPicPr>
          <p:nvPr/>
        </p:nvPicPr>
        <p:blipFill>
          <a:blip r:embed="rId5"/>
          <a:stretch>
            <a:fillRect/>
          </a:stretch>
        </p:blipFill>
        <p:spPr>
          <a:xfrm>
            <a:off x="6473881" y="4122480"/>
            <a:ext cx="5718119" cy="2735520"/>
          </a:xfrm>
          <a:prstGeom prst="rect">
            <a:avLst/>
          </a:prstGeom>
        </p:spPr>
      </p:pic>
    </p:spTree>
    <p:extLst>
      <p:ext uri="{BB962C8B-B14F-4D97-AF65-F5344CB8AC3E}">
        <p14:creationId xmlns:p14="http://schemas.microsoft.com/office/powerpoint/2010/main" val="1133837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8C091F7-DC6E-6846-A8F0-8A586919FA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1500" y="-21636"/>
            <a:ext cx="4768063" cy="6879635"/>
          </a:xfrm>
          <a:prstGeom prst="rect">
            <a:avLst/>
          </a:prstGeom>
        </p:spPr>
      </p:pic>
      <p:pic>
        <p:nvPicPr>
          <p:cNvPr id="3" name="Picture 2">
            <a:extLst>
              <a:ext uri="{FF2B5EF4-FFF2-40B4-BE49-F238E27FC236}">
                <a16:creationId xmlns:a16="http://schemas.microsoft.com/office/drawing/2014/main" xmlns="" id="{F93E6224-C7A2-A446-A346-347BE2908E5C}"/>
              </a:ext>
            </a:extLst>
          </p:cNvPr>
          <p:cNvPicPr>
            <a:picLocks noChangeAspect="1"/>
          </p:cNvPicPr>
          <p:nvPr/>
        </p:nvPicPr>
        <p:blipFill>
          <a:blip r:embed="rId4"/>
          <a:stretch>
            <a:fillRect/>
          </a:stretch>
        </p:blipFill>
        <p:spPr>
          <a:xfrm>
            <a:off x="6473881" y="4122480"/>
            <a:ext cx="5718119" cy="2735520"/>
          </a:xfrm>
          <a:prstGeom prst="rect">
            <a:avLst/>
          </a:prstGeom>
        </p:spPr>
      </p:pic>
    </p:spTree>
    <p:extLst>
      <p:ext uri="{BB962C8B-B14F-4D97-AF65-F5344CB8AC3E}">
        <p14:creationId xmlns:p14="http://schemas.microsoft.com/office/powerpoint/2010/main" val="1759489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AE1B14B-CD2B-6740-BCEC-1242539CEE27}"/>
              </a:ext>
            </a:extLst>
          </p:cNvPr>
          <p:cNvPicPr>
            <a:picLocks noChangeAspect="1"/>
          </p:cNvPicPr>
          <p:nvPr/>
        </p:nvPicPr>
        <p:blipFill>
          <a:blip r:embed="rId3"/>
          <a:stretch>
            <a:fillRect/>
          </a:stretch>
        </p:blipFill>
        <p:spPr>
          <a:xfrm>
            <a:off x="685800" y="381000"/>
            <a:ext cx="10820400" cy="6096000"/>
          </a:xfrm>
          <a:prstGeom prst="rect">
            <a:avLst/>
          </a:prstGeom>
        </p:spPr>
      </p:pic>
    </p:spTree>
    <p:extLst>
      <p:ext uri="{BB962C8B-B14F-4D97-AF65-F5344CB8AC3E}">
        <p14:creationId xmlns:p14="http://schemas.microsoft.com/office/powerpoint/2010/main" val="3780547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D9788B3-D5E0-0949-83F6-6A65089CDFAC}"/>
              </a:ext>
            </a:extLst>
          </p:cNvPr>
          <p:cNvPicPr>
            <a:picLocks noChangeAspect="1"/>
          </p:cNvPicPr>
          <p:nvPr/>
        </p:nvPicPr>
        <p:blipFill>
          <a:blip r:embed="rId3"/>
          <a:stretch>
            <a:fillRect/>
          </a:stretch>
        </p:blipFill>
        <p:spPr>
          <a:xfrm>
            <a:off x="6473881" y="4122480"/>
            <a:ext cx="5718119" cy="2735520"/>
          </a:xfrm>
          <a:prstGeom prst="rect">
            <a:avLst/>
          </a:prstGeom>
        </p:spPr>
      </p:pic>
    </p:spTree>
    <p:extLst>
      <p:ext uri="{BB962C8B-B14F-4D97-AF65-F5344CB8AC3E}">
        <p14:creationId xmlns:p14="http://schemas.microsoft.com/office/powerpoint/2010/main" val="34435506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B9C8FE8-4A78-0E4C-AC3D-AC3EEF97394C}"/>
              </a:ext>
            </a:extLst>
          </p:cNvPr>
          <p:cNvPicPr>
            <a:picLocks noChangeAspect="1"/>
          </p:cNvPicPr>
          <p:nvPr/>
        </p:nvPicPr>
        <p:blipFill>
          <a:blip r:embed="rId3"/>
          <a:stretch>
            <a:fillRect/>
          </a:stretch>
        </p:blipFill>
        <p:spPr>
          <a:xfrm>
            <a:off x="762000" y="2159000"/>
            <a:ext cx="10668000" cy="2540000"/>
          </a:xfrm>
          <a:prstGeom prst="rect">
            <a:avLst/>
          </a:prstGeom>
        </p:spPr>
      </p:pic>
    </p:spTree>
    <p:extLst>
      <p:ext uri="{BB962C8B-B14F-4D97-AF65-F5344CB8AC3E}">
        <p14:creationId xmlns:p14="http://schemas.microsoft.com/office/powerpoint/2010/main" val="3715990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sitting on a table&#10;&#10;Description automatically generated">
            <a:extLst>
              <a:ext uri="{FF2B5EF4-FFF2-40B4-BE49-F238E27FC236}">
                <a16:creationId xmlns:a16="http://schemas.microsoft.com/office/drawing/2014/main" xmlns="" id="{4E48B66D-3710-664F-B8F4-9ED551095CAD}"/>
              </a:ext>
            </a:extLst>
          </p:cNvPr>
          <p:cNvPicPr>
            <a:picLocks noChangeAspect="1"/>
          </p:cNvPicPr>
          <p:nvPr/>
        </p:nvPicPr>
        <p:blipFill>
          <a:blip r:embed="rId3"/>
          <a:stretch>
            <a:fillRect/>
          </a:stretch>
        </p:blipFill>
        <p:spPr>
          <a:xfrm>
            <a:off x="1293569" y="0"/>
            <a:ext cx="9604862" cy="6858000"/>
          </a:xfrm>
          <a:prstGeom prst="rect">
            <a:avLst/>
          </a:prstGeom>
        </p:spPr>
      </p:pic>
    </p:spTree>
    <p:extLst>
      <p:ext uri="{BB962C8B-B14F-4D97-AF65-F5344CB8AC3E}">
        <p14:creationId xmlns:p14="http://schemas.microsoft.com/office/powerpoint/2010/main" val="3664025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89F0FEF-5EF7-0842-8CB0-D061A4E7DB9E}"/>
              </a:ext>
            </a:extLst>
          </p:cNvPr>
          <p:cNvPicPr>
            <a:picLocks noChangeAspect="1"/>
          </p:cNvPicPr>
          <p:nvPr/>
        </p:nvPicPr>
        <p:blipFill>
          <a:blip r:embed="rId3"/>
          <a:stretch>
            <a:fillRect/>
          </a:stretch>
        </p:blipFill>
        <p:spPr>
          <a:xfrm>
            <a:off x="1968500" y="2082800"/>
            <a:ext cx="8255000" cy="2692400"/>
          </a:xfrm>
          <a:prstGeom prst="rect">
            <a:avLst/>
          </a:prstGeom>
        </p:spPr>
      </p:pic>
    </p:spTree>
    <p:extLst>
      <p:ext uri="{BB962C8B-B14F-4D97-AF65-F5344CB8AC3E}">
        <p14:creationId xmlns:p14="http://schemas.microsoft.com/office/powerpoint/2010/main" val="15290108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xmlns="" id="{2F84CFC5-7AAC-F743-9EB4-F4678250C48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524250" y="-18799"/>
            <a:ext cx="4939266" cy="6876799"/>
          </a:xfrm>
          <a:prstGeom prst="rect">
            <a:avLst/>
          </a:prstGeom>
        </p:spPr>
      </p:pic>
    </p:spTree>
    <p:extLst>
      <p:ext uri="{BB962C8B-B14F-4D97-AF65-F5344CB8AC3E}">
        <p14:creationId xmlns:p14="http://schemas.microsoft.com/office/powerpoint/2010/main" val="35914001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shelf, book, library&#10;&#10;Description automatically generated">
            <a:extLst>
              <a:ext uri="{FF2B5EF4-FFF2-40B4-BE49-F238E27FC236}">
                <a16:creationId xmlns:a16="http://schemas.microsoft.com/office/drawing/2014/main" xmlns="" id="{A865E035-C0A9-8B42-8C5C-F8DCB543D59F}"/>
              </a:ext>
            </a:extLst>
          </p:cNvPr>
          <p:cNvPicPr>
            <a:picLocks noChangeAspect="1"/>
          </p:cNvPicPr>
          <p:nvPr/>
        </p:nvPicPr>
        <p:blipFill>
          <a:blip r:embed="rId3"/>
          <a:stretch>
            <a:fillRect/>
          </a:stretch>
        </p:blipFill>
        <p:spPr>
          <a:xfrm>
            <a:off x="0" y="312174"/>
            <a:ext cx="12192000" cy="6233652"/>
          </a:xfrm>
          <a:prstGeom prst="rect">
            <a:avLst/>
          </a:prstGeom>
        </p:spPr>
      </p:pic>
      <p:sp>
        <p:nvSpPr>
          <p:cNvPr id="4" name="Rectangle 3">
            <a:extLst>
              <a:ext uri="{FF2B5EF4-FFF2-40B4-BE49-F238E27FC236}">
                <a16:creationId xmlns:a16="http://schemas.microsoft.com/office/drawing/2014/main" xmlns="" id="{1E929763-B4DC-7D43-AB6B-DFAC7ABC68AB}"/>
              </a:ext>
            </a:extLst>
          </p:cNvPr>
          <p:cNvSpPr/>
          <p:nvPr/>
        </p:nvSpPr>
        <p:spPr>
          <a:xfrm>
            <a:off x="8016949" y="1424763"/>
            <a:ext cx="1382233" cy="3827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A3880468-DA2E-FF43-BCB5-AE7B4ECB7CF8}"/>
              </a:ext>
            </a:extLst>
          </p:cNvPr>
          <p:cNvSpPr/>
          <p:nvPr/>
        </p:nvSpPr>
        <p:spPr>
          <a:xfrm>
            <a:off x="9441712" y="4049089"/>
            <a:ext cx="1169581" cy="3740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358120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FC5F525-DEB9-8D40-913C-9C51CE346699}"/>
              </a:ext>
            </a:extLst>
          </p:cNvPr>
          <p:cNvPicPr>
            <a:picLocks noChangeAspect="1"/>
          </p:cNvPicPr>
          <p:nvPr/>
        </p:nvPicPr>
        <p:blipFill>
          <a:blip r:embed="rId3"/>
          <a:stretch>
            <a:fillRect/>
          </a:stretch>
        </p:blipFill>
        <p:spPr>
          <a:xfrm>
            <a:off x="6473881" y="4122480"/>
            <a:ext cx="5718119" cy="2735520"/>
          </a:xfrm>
          <a:prstGeom prst="rect">
            <a:avLst/>
          </a:prstGeom>
        </p:spPr>
      </p:pic>
      <p:pic>
        <p:nvPicPr>
          <p:cNvPr id="2" name="Picture 1">
            <a:extLst>
              <a:ext uri="{FF2B5EF4-FFF2-40B4-BE49-F238E27FC236}">
                <a16:creationId xmlns:a16="http://schemas.microsoft.com/office/drawing/2014/main" xmlns="" id="{C17A88E7-BA95-DA47-9E6B-D951546AD343}"/>
              </a:ext>
            </a:extLst>
          </p:cNvPr>
          <p:cNvPicPr>
            <a:picLocks noChangeAspect="1"/>
          </p:cNvPicPr>
          <p:nvPr/>
        </p:nvPicPr>
        <p:blipFill>
          <a:blip r:embed="rId4"/>
          <a:stretch>
            <a:fillRect/>
          </a:stretch>
        </p:blipFill>
        <p:spPr>
          <a:xfrm>
            <a:off x="0" y="0"/>
            <a:ext cx="8983449" cy="5061098"/>
          </a:xfrm>
          <a:prstGeom prst="rect">
            <a:avLst/>
          </a:prstGeom>
        </p:spPr>
      </p:pic>
    </p:spTree>
    <p:extLst>
      <p:ext uri="{BB962C8B-B14F-4D97-AF65-F5344CB8AC3E}">
        <p14:creationId xmlns:p14="http://schemas.microsoft.com/office/powerpoint/2010/main" val="391692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7DD2689-3017-A140-BCA3-7A559A1C35D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31570" y="90377"/>
            <a:ext cx="9928860" cy="6858001"/>
          </a:xfrm>
          <a:prstGeom prst="rect">
            <a:avLst/>
          </a:prstGeom>
        </p:spPr>
      </p:pic>
      <p:pic>
        <p:nvPicPr>
          <p:cNvPr id="8" name="Picture 7">
            <a:extLst>
              <a:ext uri="{FF2B5EF4-FFF2-40B4-BE49-F238E27FC236}">
                <a16:creationId xmlns:a16="http://schemas.microsoft.com/office/drawing/2014/main" xmlns="" id="{CB607B98-7700-4DC9-8BE8-A876255F9C52}"/>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454712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0619FD8-B643-A646-8FE1-F3465631E2B5}"/>
              </a:ext>
            </a:extLst>
          </p:cNvPr>
          <p:cNvPicPr>
            <a:picLocks noChangeAspect="1"/>
          </p:cNvPicPr>
          <p:nvPr/>
        </p:nvPicPr>
        <p:blipFill>
          <a:blip r:embed="rId3"/>
          <a:stretch>
            <a:fillRect/>
          </a:stretch>
        </p:blipFill>
        <p:spPr>
          <a:xfrm>
            <a:off x="3975100" y="381000"/>
            <a:ext cx="4241800" cy="6096000"/>
          </a:xfrm>
          <a:prstGeom prst="rect">
            <a:avLst/>
          </a:prstGeom>
        </p:spPr>
      </p:pic>
    </p:spTree>
    <p:extLst>
      <p:ext uri="{BB962C8B-B14F-4D97-AF65-F5344CB8AC3E}">
        <p14:creationId xmlns:p14="http://schemas.microsoft.com/office/powerpoint/2010/main" val="13764442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A1D7864-AC9A-2E45-85B8-DE648CA6D01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997026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8337716-38C5-5640-B4D0-3D87C3FC9041}"/>
              </a:ext>
            </a:extLst>
          </p:cNvPr>
          <p:cNvPicPr>
            <a:picLocks noChangeAspect="1"/>
          </p:cNvPicPr>
          <p:nvPr/>
        </p:nvPicPr>
        <p:blipFill>
          <a:blip r:embed="rId3"/>
          <a:stretch>
            <a:fillRect/>
          </a:stretch>
        </p:blipFill>
        <p:spPr>
          <a:xfrm>
            <a:off x="1169276" y="0"/>
            <a:ext cx="9853448" cy="6858000"/>
          </a:xfrm>
          <a:prstGeom prst="rect">
            <a:avLst/>
          </a:prstGeom>
        </p:spPr>
      </p:pic>
      <p:pic>
        <p:nvPicPr>
          <p:cNvPr id="3" name="Picture 2">
            <a:extLst>
              <a:ext uri="{FF2B5EF4-FFF2-40B4-BE49-F238E27FC236}">
                <a16:creationId xmlns:a16="http://schemas.microsoft.com/office/drawing/2014/main" xmlns="" id="{2B16CE89-9F77-804C-A1B7-CE9430B1FA92}"/>
              </a:ext>
            </a:extLst>
          </p:cNvPr>
          <p:cNvPicPr>
            <a:picLocks noChangeAspect="1"/>
          </p:cNvPicPr>
          <p:nvPr/>
        </p:nvPicPr>
        <p:blipFill>
          <a:blip r:embed="rId4"/>
          <a:stretch>
            <a:fillRect/>
          </a:stretch>
        </p:blipFill>
        <p:spPr>
          <a:xfrm>
            <a:off x="9149072" y="4359348"/>
            <a:ext cx="1577111" cy="2266507"/>
          </a:xfrm>
          <a:prstGeom prst="rect">
            <a:avLst/>
          </a:prstGeom>
        </p:spPr>
      </p:pic>
      <p:cxnSp>
        <p:nvCxnSpPr>
          <p:cNvPr id="12" name="Straight Arrow Connector 11">
            <a:extLst>
              <a:ext uri="{FF2B5EF4-FFF2-40B4-BE49-F238E27FC236}">
                <a16:creationId xmlns:a16="http://schemas.microsoft.com/office/drawing/2014/main" xmlns="" id="{8513C512-074A-D54D-845D-D90AB14E4A66}"/>
              </a:ext>
            </a:extLst>
          </p:cNvPr>
          <p:cNvCxnSpPr>
            <a:cxnSpLocks/>
          </p:cNvCxnSpPr>
          <p:nvPr/>
        </p:nvCxnSpPr>
        <p:spPr>
          <a:xfrm flipH="1" flipV="1">
            <a:off x="6096001" y="3870252"/>
            <a:ext cx="2756530" cy="146729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45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xmlns="" id="{883AB71B-D4D8-4246-812F-3BFBA7E9F0C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12527" y="106325"/>
            <a:ext cx="3068973" cy="6645349"/>
          </a:xfrm>
          <a:prstGeom prst="rect">
            <a:avLst/>
          </a:prstGeom>
          <a:ln w="25400">
            <a:solidFill>
              <a:schemeClr val="tx1"/>
            </a:solidFill>
          </a:ln>
        </p:spPr>
      </p:pic>
      <p:sp>
        <p:nvSpPr>
          <p:cNvPr id="4" name="Rectangle 3">
            <a:extLst>
              <a:ext uri="{FF2B5EF4-FFF2-40B4-BE49-F238E27FC236}">
                <a16:creationId xmlns:a16="http://schemas.microsoft.com/office/drawing/2014/main" xmlns="" id="{65C491B1-C21B-F041-B218-15FE66FBB26C}"/>
              </a:ext>
            </a:extLst>
          </p:cNvPr>
          <p:cNvSpPr/>
          <p:nvPr/>
        </p:nvSpPr>
        <p:spPr>
          <a:xfrm>
            <a:off x="971106" y="5039833"/>
            <a:ext cx="2551814" cy="5528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xmlns="" id="{6DDBED61-E7B6-D541-953A-EA2350CECC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074731" y="536942"/>
            <a:ext cx="5146163" cy="5784113"/>
          </a:xfrm>
          <a:prstGeom prst="rect">
            <a:avLst/>
          </a:prstGeom>
        </p:spPr>
      </p:pic>
    </p:spTree>
    <p:extLst>
      <p:ext uri="{BB962C8B-B14F-4D97-AF65-F5344CB8AC3E}">
        <p14:creationId xmlns:p14="http://schemas.microsoft.com/office/powerpoint/2010/main" val="27731160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9920DF-F28E-6B42-8F72-FE02168F74B1}"/>
              </a:ext>
            </a:extLst>
          </p:cNvPr>
          <p:cNvPicPr>
            <a:picLocks noChangeAspect="1"/>
          </p:cNvPicPr>
          <p:nvPr/>
        </p:nvPicPr>
        <p:blipFill>
          <a:blip r:embed="rId3"/>
          <a:stretch>
            <a:fillRect/>
          </a:stretch>
        </p:blipFill>
        <p:spPr>
          <a:xfrm>
            <a:off x="5189188" y="804672"/>
            <a:ext cx="5081137" cy="3364992"/>
          </a:xfrm>
          <a:prstGeom prst="rect">
            <a:avLst/>
          </a:prstGeom>
        </p:spPr>
      </p:pic>
      <p:pic>
        <p:nvPicPr>
          <p:cNvPr id="3" name="Picture 2">
            <a:extLst>
              <a:ext uri="{FF2B5EF4-FFF2-40B4-BE49-F238E27FC236}">
                <a16:creationId xmlns:a16="http://schemas.microsoft.com/office/drawing/2014/main" xmlns="" id="{FB0CB010-4354-A24B-BC86-5F42D154B5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368" y="640080"/>
            <a:ext cx="2853001" cy="3538728"/>
          </a:xfrm>
          <a:prstGeom prst="rect">
            <a:avLst/>
          </a:prstGeom>
        </p:spPr>
      </p:pic>
      <p:sp>
        <p:nvSpPr>
          <p:cNvPr id="4" name="TextBox 3">
            <a:extLst>
              <a:ext uri="{FF2B5EF4-FFF2-40B4-BE49-F238E27FC236}">
                <a16:creationId xmlns:a16="http://schemas.microsoft.com/office/drawing/2014/main" xmlns="" id="{C6E46761-3713-9B49-BA66-392DE88A2B33}"/>
              </a:ext>
            </a:extLst>
          </p:cNvPr>
          <p:cNvSpPr txBox="1"/>
          <p:nvPr/>
        </p:nvSpPr>
        <p:spPr>
          <a:xfrm>
            <a:off x="10552176" y="1298448"/>
            <a:ext cx="1218603" cy="2215991"/>
          </a:xfrm>
          <a:prstGeom prst="rect">
            <a:avLst/>
          </a:prstGeom>
          <a:noFill/>
        </p:spPr>
        <p:txBody>
          <a:bodyPr wrap="none" rtlCol="0">
            <a:spAutoFit/>
          </a:bodyPr>
          <a:lstStyle/>
          <a:p>
            <a:r>
              <a:rPr lang="en-US" sz="13800" dirty="0">
                <a:latin typeface="Helvetica" pitchFamily="2" charset="0"/>
              </a:rPr>
              <a:t>=</a:t>
            </a:r>
          </a:p>
        </p:txBody>
      </p:sp>
      <p:sp>
        <p:nvSpPr>
          <p:cNvPr id="5" name="TextBox 4">
            <a:extLst>
              <a:ext uri="{FF2B5EF4-FFF2-40B4-BE49-F238E27FC236}">
                <a16:creationId xmlns:a16="http://schemas.microsoft.com/office/drawing/2014/main" xmlns="" id="{A81C8006-58B9-9149-9765-7D8FDA9FB5AA}"/>
              </a:ext>
            </a:extLst>
          </p:cNvPr>
          <p:cNvSpPr txBox="1"/>
          <p:nvPr/>
        </p:nvSpPr>
        <p:spPr>
          <a:xfrm>
            <a:off x="3773424" y="1395984"/>
            <a:ext cx="1218603" cy="2215991"/>
          </a:xfrm>
          <a:prstGeom prst="rect">
            <a:avLst/>
          </a:prstGeom>
          <a:noFill/>
        </p:spPr>
        <p:txBody>
          <a:bodyPr wrap="none" rtlCol="0">
            <a:spAutoFit/>
          </a:bodyPr>
          <a:lstStyle/>
          <a:p>
            <a:r>
              <a:rPr lang="en-US" sz="13800" dirty="0">
                <a:latin typeface="Helvetica" pitchFamily="2" charset="0"/>
              </a:rPr>
              <a:t>+</a:t>
            </a:r>
          </a:p>
        </p:txBody>
      </p:sp>
      <p:pic>
        <p:nvPicPr>
          <p:cNvPr id="6" name="Picture 5">
            <a:extLst>
              <a:ext uri="{FF2B5EF4-FFF2-40B4-BE49-F238E27FC236}">
                <a16:creationId xmlns:a16="http://schemas.microsoft.com/office/drawing/2014/main" xmlns="" id="{BFEDAD2D-697E-F746-9FBC-5FDC311601EB}"/>
              </a:ext>
            </a:extLst>
          </p:cNvPr>
          <p:cNvPicPr>
            <a:picLocks noChangeAspect="1"/>
          </p:cNvPicPr>
          <p:nvPr/>
        </p:nvPicPr>
        <p:blipFill>
          <a:blip r:embed="rId5"/>
          <a:stretch>
            <a:fillRect/>
          </a:stretch>
        </p:blipFill>
        <p:spPr>
          <a:xfrm>
            <a:off x="4645152" y="4447032"/>
            <a:ext cx="2125472" cy="2125472"/>
          </a:xfrm>
          <a:prstGeom prst="rect">
            <a:avLst/>
          </a:prstGeom>
        </p:spPr>
      </p:pic>
    </p:spTree>
    <p:extLst>
      <p:ext uri="{BB962C8B-B14F-4D97-AF65-F5344CB8AC3E}">
        <p14:creationId xmlns:p14="http://schemas.microsoft.com/office/powerpoint/2010/main" val="19563131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F6327C2-8DFF-C841-88E6-7800611688A8}"/>
              </a:ext>
            </a:extLst>
          </p:cNvPr>
          <p:cNvPicPr>
            <a:picLocks noChangeAspect="1"/>
          </p:cNvPicPr>
          <p:nvPr/>
        </p:nvPicPr>
        <p:blipFill>
          <a:blip r:embed="rId2"/>
          <a:stretch>
            <a:fillRect/>
          </a:stretch>
        </p:blipFill>
        <p:spPr>
          <a:xfrm>
            <a:off x="371697" y="213980"/>
            <a:ext cx="2857500" cy="2857500"/>
          </a:xfrm>
          <a:prstGeom prst="rect">
            <a:avLst/>
          </a:prstGeom>
        </p:spPr>
      </p:pic>
      <p:pic>
        <p:nvPicPr>
          <p:cNvPr id="7" name="Picture 6">
            <a:extLst>
              <a:ext uri="{FF2B5EF4-FFF2-40B4-BE49-F238E27FC236}">
                <a16:creationId xmlns:a16="http://schemas.microsoft.com/office/drawing/2014/main" xmlns="" id="{E82E4357-6005-AC44-BE51-CFB62D91F5D8}"/>
              </a:ext>
            </a:extLst>
          </p:cNvPr>
          <p:cNvPicPr>
            <a:picLocks noChangeAspect="1"/>
          </p:cNvPicPr>
          <p:nvPr/>
        </p:nvPicPr>
        <p:blipFill>
          <a:blip r:embed="rId3"/>
          <a:stretch>
            <a:fillRect/>
          </a:stretch>
        </p:blipFill>
        <p:spPr>
          <a:xfrm>
            <a:off x="5007492" y="2006600"/>
            <a:ext cx="2857500" cy="2844800"/>
          </a:xfrm>
          <a:prstGeom prst="rect">
            <a:avLst/>
          </a:prstGeom>
        </p:spPr>
      </p:pic>
      <p:pic>
        <p:nvPicPr>
          <p:cNvPr id="8" name="Picture 7">
            <a:extLst>
              <a:ext uri="{FF2B5EF4-FFF2-40B4-BE49-F238E27FC236}">
                <a16:creationId xmlns:a16="http://schemas.microsoft.com/office/drawing/2014/main" xmlns="" id="{0FE3AB63-8658-8548-973C-ACF1609F9BFE}"/>
              </a:ext>
            </a:extLst>
          </p:cNvPr>
          <p:cNvPicPr>
            <a:picLocks noChangeAspect="1"/>
          </p:cNvPicPr>
          <p:nvPr/>
        </p:nvPicPr>
        <p:blipFill>
          <a:blip r:embed="rId4"/>
          <a:stretch>
            <a:fillRect/>
          </a:stretch>
        </p:blipFill>
        <p:spPr>
          <a:xfrm>
            <a:off x="9715500" y="3581400"/>
            <a:ext cx="2476500" cy="3276600"/>
          </a:xfrm>
          <a:prstGeom prst="rect">
            <a:avLst/>
          </a:prstGeom>
        </p:spPr>
      </p:pic>
    </p:spTree>
    <p:extLst>
      <p:ext uri="{BB962C8B-B14F-4D97-AF65-F5344CB8AC3E}">
        <p14:creationId xmlns:p14="http://schemas.microsoft.com/office/powerpoint/2010/main" val="196483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81F534-E5C3-D540-A8FF-971C84D29621}"/>
              </a:ext>
            </a:extLst>
          </p:cNvPr>
          <p:cNvPicPr>
            <a:picLocks noChangeAspect="1"/>
          </p:cNvPicPr>
          <p:nvPr/>
        </p:nvPicPr>
        <p:blipFill>
          <a:blip r:embed="rId3"/>
          <a:stretch>
            <a:fillRect/>
          </a:stretch>
        </p:blipFill>
        <p:spPr>
          <a:xfrm>
            <a:off x="3763153" y="1648453"/>
            <a:ext cx="6428583" cy="4712587"/>
          </a:xfrm>
          <a:prstGeom prst="rect">
            <a:avLst/>
          </a:prstGeom>
        </p:spPr>
      </p:pic>
      <p:grpSp>
        <p:nvGrpSpPr>
          <p:cNvPr id="3" name="Group 2">
            <a:extLst>
              <a:ext uri="{FF2B5EF4-FFF2-40B4-BE49-F238E27FC236}">
                <a16:creationId xmlns:a16="http://schemas.microsoft.com/office/drawing/2014/main" xmlns="" id="{7F18A701-385C-F44A-8453-C5509A64A770}"/>
              </a:ext>
            </a:extLst>
          </p:cNvPr>
          <p:cNvGrpSpPr/>
          <p:nvPr/>
        </p:nvGrpSpPr>
        <p:grpSpPr>
          <a:xfrm>
            <a:off x="9150162" y="4041910"/>
            <a:ext cx="3041838" cy="523220"/>
            <a:chOff x="8468138" y="3962399"/>
            <a:chExt cx="3041838" cy="523220"/>
          </a:xfrm>
        </p:grpSpPr>
        <p:sp>
          <p:nvSpPr>
            <p:cNvPr id="4" name="TextBox 3">
              <a:extLst>
                <a:ext uri="{FF2B5EF4-FFF2-40B4-BE49-F238E27FC236}">
                  <a16:creationId xmlns:a16="http://schemas.microsoft.com/office/drawing/2014/main" xmlns="" id="{B015AF89-FEC0-2340-A319-5E4A76FB657E}"/>
                </a:ext>
              </a:extLst>
            </p:cNvPr>
            <p:cNvSpPr txBox="1"/>
            <p:nvPr/>
          </p:nvSpPr>
          <p:spPr>
            <a:xfrm>
              <a:off x="10124660" y="3962399"/>
              <a:ext cx="1385316" cy="523220"/>
            </a:xfrm>
            <a:prstGeom prst="rect">
              <a:avLst/>
            </a:prstGeom>
            <a:solidFill>
              <a:schemeClr val="bg1"/>
            </a:solidFill>
          </p:spPr>
          <p:txBody>
            <a:bodyPr wrap="none" rtlCol="0">
              <a:spAutoFit/>
            </a:bodyPr>
            <a:lstStyle/>
            <a:p>
              <a:r>
                <a:rPr lang="en-US" sz="2800" dirty="0" err="1">
                  <a:latin typeface="Helvetica" pitchFamily="2" charset="0"/>
                </a:rPr>
                <a:t>Marduk</a:t>
              </a:r>
              <a:endParaRPr lang="en-US" sz="2800" dirty="0">
                <a:latin typeface="Helvetica" pitchFamily="2" charset="0"/>
              </a:endParaRPr>
            </a:p>
          </p:txBody>
        </p:sp>
        <p:cxnSp>
          <p:nvCxnSpPr>
            <p:cNvPr id="5" name="Straight Arrow Connector 4">
              <a:extLst>
                <a:ext uri="{FF2B5EF4-FFF2-40B4-BE49-F238E27FC236}">
                  <a16:creationId xmlns:a16="http://schemas.microsoft.com/office/drawing/2014/main" xmlns="" id="{9917E8DC-5676-4F46-A0E9-5F908F38252C}"/>
                </a:ext>
              </a:extLst>
            </p:cNvPr>
            <p:cNvCxnSpPr>
              <a:cxnSpLocks/>
              <a:endCxn id="4" idx="1"/>
            </p:cNvCxnSpPr>
            <p:nvPr/>
          </p:nvCxnSpPr>
          <p:spPr>
            <a:xfrm flipV="1">
              <a:off x="8468138" y="4224009"/>
              <a:ext cx="1656522" cy="6969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463F44D9-34A5-EE47-B9A8-66DB305586FC}"/>
              </a:ext>
            </a:extLst>
          </p:cNvPr>
          <p:cNvGrpSpPr/>
          <p:nvPr/>
        </p:nvGrpSpPr>
        <p:grpSpPr>
          <a:xfrm>
            <a:off x="3796284" y="629475"/>
            <a:ext cx="2551044" cy="4022036"/>
            <a:chOff x="3114260" y="549964"/>
            <a:chExt cx="2551044" cy="4022036"/>
          </a:xfrm>
        </p:grpSpPr>
        <p:sp>
          <p:nvSpPr>
            <p:cNvPr id="7" name="TextBox 6">
              <a:extLst>
                <a:ext uri="{FF2B5EF4-FFF2-40B4-BE49-F238E27FC236}">
                  <a16:creationId xmlns:a16="http://schemas.microsoft.com/office/drawing/2014/main" xmlns="" id="{9797E7F3-6282-4547-A831-793EC71B08AF}"/>
                </a:ext>
              </a:extLst>
            </p:cNvPr>
            <p:cNvSpPr txBox="1"/>
            <p:nvPr/>
          </p:nvSpPr>
          <p:spPr>
            <a:xfrm>
              <a:off x="3114260" y="549964"/>
              <a:ext cx="1524776" cy="523220"/>
            </a:xfrm>
            <a:prstGeom prst="rect">
              <a:avLst/>
            </a:prstGeom>
            <a:noFill/>
          </p:spPr>
          <p:txBody>
            <a:bodyPr wrap="none" rtlCol="0">
              <a:spAutoFit/>
            </a:bodyPr>
            <a:lstStyle/>
            <a:p>
              <a:r>
                <a:rPr lang="en-US" sz="2800" dirty="0">
                  <a:latin typeface="Helvetica" pitchFamily="2" charset="0"/>
                </a:rPr>
                <a:t>Asherah</a:t>
              </a:r>
            </a:p>
          </p:txBody>
        </p:sp>
        <p:sp>
          <p:nvSpPr>
            <p:cNvPr id="8" name="TextBox 7">
              <a:extLst>
                <a:ext uri="{FF2B5EF4-FFF2-40B4-BE49-F238E27FC236}">
                  <a16:creationId xmlns:a16="http://schemas.microsoft.com/office/drawing/2014/main" xmlns="" id="{D0A0B43C-B44C-C146-891B-2EA808E87AAB}"/>
                </a:ext>
              </a:extLst>
            </p:cNvPr>
            <p:cNvSpPr txBox="1"/>
            <p:nvPr/>
          </p:nvSpPr>
          <p:spPr>
            <a:xfrm>
              <a:off x="3127512" y="940904"/>
              <a:ext cx="984565" cy="523220"/>
            </a:xfrm>
            <a:prstGeom prst="rect">
              <a:avLst/>
            </a:prstGeom>
            <a:noFill/>
          </p:spPr>
          <p:txBody>
            <a:bodyPr wrap="none" rtlCol="0">
              <a:spAutoFit/>
            </a:bodyPr>
            <a:lstStyle/>
            <a:p>
              <a:r>
                <a:rPr lang="en-US" sz="2800" dirty="0" err="1">
                  <a:latin typeface="Helvetica" pitchFamily="2" charset="0"/>
                </a:rPr>
                <a:t>Ba’al</a:t>
              </a:r>
              <a:endParaRPr lang="en-US" sz="2800" dirty="0">
                <a:latin typeface="Helvetica" pitchFamily="2" charset="0"/>
              </a:endParaRPr>
            </a:p>
          </p:txBody>
        </p:sp>
        <p:cxnSp>
          <p:nvCxnSpPr>
            <p:cNvPr id="9" name="Straight Arrow Connector 8">
              <a:extLst>
                <a:ext uri="{FF2B5EF4-FFF2-40B4-BE49-F238E27FC236}">
                  <a16:creationId xmlns:a16="http://schemas.microsoft.com/office/drawing/2014/main" xmlns="" id="{9143C214-DBC9-DB45-AD4D-8C93EDDBE21A}"/>
                </a:ext>
              </a:extLst>
            </p:cNvPr>
            <p:cNvCxnSpPr>
              <a:cxnSpLocks/>
            </p:cNvCxnSpPr>
            <p:nvPr/>
          </p:nvCxnSpPr>
          <p:spPr>
            <a:xfrm flipH="1" flipV="1">
              <a:off x="4231348" y="1182637"/>
              <a:ext cx="1433956" cy="3389363"/>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xmlns="" id="{6CE1B66C-67AF-3149-A898-8E955A445ACF}"/>
              </a:ext>
            </a:extLst>
          </p:cNvPr>
          <p:cNvGrpSpPr/>
          <p:nvPr/>
        </p:nvGrpSpPr>
        <p:grpSpPr>
          <a:xfrm>
            <a:off x="7043066" y="921023"/>
            <a:ext cx="2862615" cy="3412435"/>
            <a:chOff x="6361042" y="841512"/>
            <a:chExt cx="2862615" cy="3412435"/>
          </a:xfrm>
        </p:grpSpPr>
        <p:sp>
          <p:nvSpPr>
            <p:cNvPr id="11" name="TextBox 10">
              <a:extLst>
                <a:ext uri="{FF2B5EF4-FFF2-40B4-BE49-F238E27FC236}">
                  <a16:creationId xmlns:a16="http://schemas.microsoft.com/office/drawing/2014/main" xmlns="" id="{8BB6D435-A329-B24F-88C7-87DC1BAAAA73}"/>
                </a:ext>
              </a:extLst>
            </p:cNvPr>
            <p:cNvSpPr txBox="1"/>
            <p:nvPr/>
          </p:nvSpPr>
          <p:spPr>
            <a:xfrm>
              <a:off x="7878417" y="841512"/>
              <a:ext cx="1345240" cy="523220"/>
            </a:xfrm>
            <a:prstGeom prst="rect">
              <a:avLst/>
            </a:prstGeom>
            <a:noFill/>
          </p:spPr>
          <p:txBody>
            <a:bodyPr wrap="none" rtlCol="0">
              <a:spAutoFit/>
            </a:bodyPr>
            <a:lstStyle/>
            <a:p>
              <a:r>
                <a:rPr lang="en-US" sz="2800" dirty="0">
                  <a:latin typeface="Helvetica" pitchFamily="2" charset="0"/>
                </a:rPr>
                <a:t>Moloch</a:t>
              </a:r>
            </a:p>
          </p:txBody>
        </p:sp>
        <p:cxnSp>
          <p:nvCxnSpPr>
            <p:cNvPr id="12" name="Straight Arrow Connector 11">
              <a:extLst>
                <a:ext uri="{FF2B5EF4-FFF2-40B4-BE49-F238E27FC236}">
                  <a16:creationId xmlns:a16="http://schemas.microsoft.com/office/drawing/2014/main" xmlns="" id="{E8DD2120-CDF8-2243-BC02-DA3B4AF8EB4E}"/>
                </a:ext>
              </a:extLst>
            </p:cNvPr>
            <p:cNvCxnSpPr>
              <a:cxnSpLocks/>
            </p:cNvCxnSpPr>
            <p:nvPr/>
          </p:nvCxnSpPr>
          <p:spPr>
            <a:xfrm flipV="1">
              <a:off x="6361042" y="1311965"/>
              <a:ext cx="1769166" cy="294198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1FD48377-887E-444A-BC36-C620AFE9A30A}"/>
              </a:ext>
            </a:extLst>
          </p:cNvPr>
          <p:cNvGrpSpPr/>
          <p:nvPr/>
        </p:nvGrpSpPr>
        <p:grpSpPr>
          <a:xfrm>
            <a:off x="2457283" y="5445058"/>
            <a:ext cx="3131904" cy="794328"/>
            <a:chOff x="1775259" y="5365547"/>
            <a:chExt cx="3131904" cy="794328"/>
          </a:xfrm>
        </p:grpSpPr>
        <p:sp>
          <p:nvSpPr>
            <p:cNvPr id="14" name="TextBox 13">
              <a:extLst>
                <a:ext uri="{FF2B5EF4-FFF2-40B4-BE49-F238E27FC236}">
                  <a16:creationId xmlns:a16="http://schemas.microsoft.com/office/drawing/2014/main" xmlns="" id="{F2D9D0E3-1693-864D-BC26-2E9087157DB2}"/>
                </a:ext>
              </a:extLst>
            </p:cNvPr>
            <p:cNvSpPr txBox="1"/>
            <p:nvPr/>
          </p:nvSpPr>
          <p:spPr>
            <a:xfrm>
              <a:off x="1775259" y="5636655"/>
              <a:ext cx="644728" cy="523220"/>
            </a:xfrm>
            <a:prstGeom prst="rect">
              <a:avLst/>
            </a:prstGeom>
            <a:noFill/>
          </p:spPr>
          <p:txBody>
            <a:bodyPr wrap="none" rtlCol="0">
              <a:spAutoFit/>
            </a:bodyPr>
            <a:lstStyle/>
            <a:p>
              <a:r>
                <a:rPr lang="en-US" sz="2800" dirty="0">
                  <a:latin typeface="Helvetica" pitchFamily="2" charset="0"/>
                </a:rPr>
                <a:t>Ra</a:t>
              </a:r>
            </a:p>
          </p:txBody>
        </p:sp>
        <p:cxnSp>
          <p:nvCxnSpPr>
            <p:cNvPr id="15" name="Straight Arrow Connector 14">
              <a:extLst>
                <a:ext uri="{FF2B5EF4-FFF2-40B4-BE49-F238E27FC236}">
                  <a16:creationId xmlns:a16="http://schemas.microsoft.com/office/drawing/2014/main" xmlns="" id="{84B5C493-308D-1F47-B4B6-A8FAAA5D828C}"/>
                </a:ext>
              </a:extLst>
            </p:cNvPr>
            <p:cNvCxnSpPr>
              <a:cxnSpLocks/>
              <a:endCxn id="14" idx="3"/>
            </p:cNvCxnSpPr>
            <p:nvPr/>
          </p:nvCxnSpPr>
          <p:spPr>
            <a:xfrm flipH="1">
              <a:off x="2419987" y="5365547"/>
              <a:ext cx="2487176" cy="53271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xmlns="" id="{E9B9BE65-75CC-D140-9327-918274A5D459}"/>
              </a:ext>
            </a:extLst>
          </p:cNvPr>
          <p:cNvGrpSpPr/>
          <p:nvPr/>
        </p:nvGrpSpPr>
        <p:grpSpPr>
          <a:xfrm>
            <a:off x="8673085" y="2285997"/>
            <a:ext cx="3052216" cy="1192697"/>
            <a:chOff x="7991061" y="2206486"/>
            <a:chExt cx="3052216" cy="1192697"/>
          </a:xfrm>
        </p:grpSpPr>
        <p:cxnSp>
          <p:nvCxnSpPr>
            <p:cNvPr id="17" name="Straight Arrow Connector 16">
              <a:extLst>
                <a:ext uri="{FF2B5EF4-FFF2-40B4-BE49-F238E27FC236}">
                  <a16:creationId xmlns:a16="http://schemas.microsoft.com/office/drawing/2014/main" xmlns="" id="{63972BD4-5895-1246-84D0-CE48E26616BD}"/>
                </a:ext>
              </a:extLst>
            </p:cNvPr>
            <p:cNvCxnSpPr>
              <a:cxnSpLocks/>
              <a:endCxn id="18" idx="1"/>
            </p:cNvCxnSpPr>
            <p:nvPr/>
          </p:nvCxnSpPr>
          <p:spPr>
            <a:xfrm flipV="1">
              <a:off x="7991061" y="2468096"/>
              <a:ext cx="1928190" cy="93108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9EAAB2AC-97AE-964B-A502-D9BBD7C0BA4B}"/>
                </a:ext>
              </a:extLst>
            </p:cNvPr>
            <p:cNvSpPr txBox="1"/>
            <p:nvPr/>
          </p:nvSpPr>
          <p:spPr>
            <a:xfrm>
              <a:off x="9919251" y="2206486"/>
              <a:ext cx="1124026" cy="523220"/>
            </a:xfrm>
            <a:prstGeom prst="rect">
              <a:avLst/>
            </a:prstGeom>
            <a:noFill/>
          </p:spPr>
          <p:txBody>
            <a:bodyPr wrap="none" rtlCol="0">
              <a:spAutoFit/>
            </a:bodyPr>
            <a:lstStyle/>
            <a:p>
              <a:r>
                <a:rPr lang="en-US" sz="2800" dirty="0">
                  <a:latin typeface="Helvetica" pitchFamily="2" charset="0"/>
                </a:rPr>
                <a:t>Ashur</a:t>
              </a:r>
            </a:p>
          </p:txBody>
        </p:sp>
      </p:grpSp>
      <p:grpSp>
        <p:nvGrpSpPr>
          <p:cNvPr id="19" name="Group 18">
            <a:extLst>
              <a:ext uri="{FF2B5EF4-FFF2-40B4-BE49-F238E27FC236}">
                <a16:creationId xmlns:a16="http://schemas.microsoft.com/office/drawing/2014/main" xmlns="" id="{A8DA3AD0-F756-0343-BC9B-DB6B56797C5E}"/>
              </a:ext>
            </a:extLst>
          </p:cNvPr>
          <p:cNvGrpSpPr/>
          <p:nvPr/>
        </p:nvGrpSpPr>
        <p:grpSpPr>
          <a:xfrm>
            <a:off x="1894598" y="4313581"/>
            <a:ext cx="4472609" cy="695739"/>
            <a:chOff x="1212574" y="4234070"/>
            <a:chExt cx="4472609" cy="695739"/>
          </a:xfrm>
        </p:grpSpPr>
        <p:sp>
          <p:nvSpPr>
            <p:cNvPr id="20" name="TextBox 19">
              <a:extLst>
                <a:ext uri="{FF2B5EF4-FFF2-40B4-BE49-F238E27FC236}">
                  <a16:creationId xmlns:a16="http://schemas.microsoft.com/office/drawing/2014/main" xmlns="" id="{5DB6A9E5-A15D-8249-8E6C-B3033192A50D}"/>
                </a:ext>
              </a:extLst>
            </p:cNvPr>
            <p:cNvSpPr txBox="1"/>
            <p:nvPr/>
          </p:nvSpPr>
          <p:spPr>
            <a:xfrm>
              <a:off x="1212574" y="4234070"/>
              <a:ext cx="1245854" cy="523220"/>
            </a:xfrm>
            <a:prstGeom prst="rect">
              <a:avLst/>
            </a:prstGeom>
            <a:noFill/>
          </p:spPr>
          <p:txBody>
            <a:bodyPr wrap="none" rtlCol="0">
              <a:spAutoFit/>
            </a:bodyPr>
            <a:lstStyle/>
            <a:p>
              <a:r>
                <a:rPr lang="en-US" sz="2800" dirty="0">
                  <a:latin typeface="Helvetica" pitchFamily="2" charset="0"/>
                </a:rPr>
                <a:t>Dagon</a:t>
              </a:r>
            </a:p>
          </p:txBody>
        </p:sp>
        <p:cxnSp>
          <p:nvCxnSpPr>
            <p:cNvPr id="21" name="Straight Arrow Connector 20">
              <a:extLst>
                <a:ext uri="{FF2B5EF4-FFF2-40B4-BE49-F238E27FC236}">
                  <a16:creationId xmlns:a16="http://schemas.microsoft.com/office/drawing/2014/main" xmlns="" id="{704F273F-0EA0-534B-8EBB-8FA600A2D7BB}"/>
                </a:ext>
              </a:extLst>
            </p:cNvPr>
            <p:cNvCxnSpPr>
              <a:cxnSpLocks/>
              <a:endCxn id="20" idx="3"/>
            </p:cNvCxnSpPr>
            <p:nvPr/>
          </p:nvCxnSpPr>
          <p:spPr>
            <a:xfrm flipH="1" flipV="1">
              <a:off x="2458428" y="4495680"/>
              <a:ext cx="3226755" cy="43412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E185862D-BA22-134C-B574-73279C11F557}"/>
              </a:ext>
            </a:extLst>
          </p:cNvPr>
          <p:cNvSpPr txBox="1"/>
          <p:nvPr/>
        </p:nvSpPr>
        <p:spPr>
          <a:xfrm>
            <a:off x="516835" y="596347"/>
            <a:ext cx="2425148" cy="1569660"/>
          </a:xfrm>
          <a:prstGeom prst="rect">
            <a:avLst/>
          </a:prstGeom>
          <a:noFill/>
        </p:spPr>
        <p:txBody>
          <a:bodyPr wrap="square" rtlCol="0">
            <a:spAutoFit/>
          </a:bodyPr>
          <a:lstStyle/>
          <a:p>
            <a:r>
              <a:rPr lang="en-US" sz="3200" b="1" dirty="0">
                <a:latin typeface="Helvetica" pitchFamily="2" charset="0"/>
              </a:rPr>
              <a:t>Gods in the Ancient Near East</a:t>
            </a:r>
          </a:p>
        </p:txBody>
      </p:sp>
    </p:spTree>
    <p:extLst>
      <p:ext uri="{BB962C8B-B14F-4D97-AF65-F5344CB8AC3E}">
        <p14:creationId xmlns:p14="http://schemas.microsoft.com/office/powerpoint/2010/main" val="169181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5658A9-9C3D-C749-BAB7-A3CFAB38F9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3556" y="0"/>
            <a:ext cx="9144887" cy="6858000"/>
          </a:xfrm>
          <a:prstGeom prst="rect">
            <a:avLst/>
          </a:prstGeom>
        </p:spPr>
      </p:pic>
    </p:spTree>
    <p:extLst>
      <p:ext uri="{BB962C8B-B14F-4D97-AF65-F5344CB8AC3E}">
        <p14:creationId xmlns:p14="http://schemas.microsoft.com/office/powerpoint/2010/main" val="11476390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663AF19-13A9-CA4E-8D66-DDD52D578A3D}"/>
              </a:ext>
            </a:extLst>
          </p:cNvPr>
          <p:cNvPicPr>
            <a:picLocks noChangeAspect="1"/>
          </p:cNvPicPr>
          <p:nvPr/>
        </p:nvPicPr>
        <p:blipFill>
          <a:blip r:embed="rId3"/>
          <a:stretch>
            <a:fillRect/>
          </a:stretch>
        </p:blipFill>
        <p:spPr>
          <a:xfrm>
            <a:off x="682574" y="0"/>
            <a:ext cx="4489847" cy="6858000"/>
          </a:xfrm>
          <a:prstGeom prst="rect">
            <a:avLst/>
          </a:prstGeom>
        </p:spPr>
      </p:pic>
      <p:sp>
        <p:nvSpPr>
          <p:cNvPr id="3" name="TextBox 2">
            <a:extLst>
              <a:ext uri="{FF2B5EF4-FFF2-40B4-BE49-F238E27FC236}">
                <a16:creationId xmlns:a16="http://schemas.microsoft.com/office/drawing/2014/main" xmlns="" id="{55248C18-8307-1D4D-A2ED-10A1D2920A3A}"/>
              </a:ext>
            </a:extLst>
          </p:cNvPr>
          <p:cNvSpPr txBox="1"/>
          <p:nvPr/>
        </p:nvSpPr>
        <p:spPr>
          <a:xfrm>
            <a:off x="5465136" y="255181"/>
            <a:ext cx="6443329" cy="6494085"/>
          </a:xfrm>
          <a:prstGeom prst="rect">
            <a:avLst/>
          </a:prstGeom>
          <a:noFill/>
        </p:spPr>
        <p:txBody>
          <a:bodyPr wrap="square" rtlCol="0">
            <a:spAutoFit/>
          </a:bodyPr>
          <a:lstStyle/>
          <a:p>
            <a:r>
              <a:rPr lang="en-US" sz="3200" dirty="0">
                <a:latin typeface="Helvetica" pitchFamily="2" charset="0"/>
              </a:rPr>
              <a:t>“You shall utterly destroy all the places where the nations whom you are to dispossess worshipped their gods—on the high mountains and in the valleys and under every lush tree. And you shall smash their altars and shatter their sacred pillars, and their Asherah poles you shall burn in fire, and the images of their gods you shall chop down, and you shall destroy their name from that place” (Dt 12.2-3).</a:t>
            </a:r>
          </a:p>
        </p:txBody>
      </p:sp>
    </p:spTree>
    <p:extLst>
      <p:ext uri="{BB962C8B-B14F-4D97-AF65-F5344CB8AC3E}">
        <p14:creationId xmlns:p14="http://schemas.microsoft.com/office/powerpoint/2010/main" val="40525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0FA2B32-06D9-5B4E-BEF3-2A8B53702396}"/>
              </a:ext>
            </a:extLst>
          </p:cNvPr>
          <p:cNvPicPr>
            <a:picLocks noChangeAspect="1"/>
          </p:cNvPicPr>
          <p:nvPr/>
        </p:nvPicPr>
        <p:blipFill>
          <a:blip r:embed="rId2"/>
          <a:stretch>
            <a:fillRect/>
          </a:stretch>
        </p:blipFill>
        <p:spPr>
          <a:xfrm>
            <a:off x="647700" y="25400"/>
            <a:ext cx="10896600" cy="6807200"/>
          </a:xfrm>
          <a:prstGeom prst="rect">
            <a:avLst/>
          </a:prstGeom>
        </p:spPr>
      </p:pic>
    </p:spTree>
    <p:extLst>
      <p:ext uri="{BB962C8B-B14F-4D97-AF65-F5344CB8AC3E}">
        <p14:creationId xmlns:p14="http://schemas.microsoft.com/office/powerpoint/2010/main" val="734417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777DA0-2946-E343-8462-72129E6C3A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9536" y="914400"/>
            <a:ext cx="2838257" cy="3520440"/>
          </a:xfrm>
          <a:prstGeom prst="rect">
            <a:avLst/>
          </a:prstGeom>
        </p:spPr>
      </p:pic>
      <p:sp>
        <p:nvSpPr>
          <p:cNvPr id="4" name="TextBox 3">
            <a:extLst>
              <a:ext uri="{FF2B5EF4-FFF2-40B4-BE49-F238E27FC236}">
                <a16:creationId xmlns:a16="http://schemas.microsoft.com/office/drawing/2014/main" xmlns="" id="{5C9B5E79-3643-2F47-8453-2D223B672242}"/>
              </a:ext>
            </a:extLst>
          </p:cNvPr>
          <p:cNvSpPr txBox="1"/>
          <p:nvPr/>
        </p:nvSpPr>
        <p:spPr>
          <a:xfrm>
            <a:off x="4590288" y="1499616"/>
            <a:ext cx="1218603" cy="2215991"/>
          </a:xfrm>
          <a:prstGeom prst="rect">
            <a:avLst/>
          </a:prstGeom>
          <a:noFill/>
        </p:spPr>
        <p:txBody>
          <a:bodyPr wrap="none" rtlCol="0">
            <a:spAutoFit/>
          </a:bodyPr>
          <a:lstStyle/>
          <a:p>
            <a:r>
              <a:rPr lang="en-US" sz="13800" dirty="0">
                <a:latin typeface="Helvetica" pitchFamily="2" charset="0"/>
              </a:rPr>
              <a:t>=</a:t>
            </a:r>
          </a:p>
        </p:txBody>
      </p:sp>
      <p:sp>
        <p:nvSpPr>
          <p:cNvPr id="7" name="TextBox 6">
            <a:extLst>
              <a:ext uri="{FF2B5EF4-FFF2-40B4-BE49-F238E27FC236}">
                <a16:creationId xmlns:a16="http://schemas.microsoft.com/office/drawing/2014/main" xmlns="" id="{8DF23142-AD2B-D64A-9F95-DA95A76CDCE9}"/>
              </a:ext>
            </a:extLst>
          </p:cNvPr>
          <p:cNvSpPr txBox="1"/>
          <p:nvPr/>
        </p:nvSpPr>
        <p:spPr>
          <a:xfrm>
            <a:off x="7394448" y="1615440"/>
            <a:ext cx="1168910" cy="2215991"/>
          </a:xfrm>
          <a:prstGeom prst="rect">
            <a:avLst/>
          </a:prstGeom>
          <a:noFill/>
        </p:spPr>
        <p:txBody>
          <a:bodyPr wrap="none" rtlCol="0">
            <a:spAutoFit/>
          </a:bodyPr>
          <a:lstStyle/>
          <a:p>
            <a:r>
              <a:rPr lang="en-US" sz="13800" dirty="0">
                <a:latin typeface="Helvetica" pitchFamily="2" charset="0"/>
              </a:rPr>
              <a:t>?</a:t>
            </a:r>
          </a:p>
        </p:txBody>
      </p:sp>
      <p:sp>
        <p:nvSpPr>
          <p:cNvPr id="5" name="TextBox 4">
            <a:extLst>
              <a:ext uri="{FF2B5EF4-FFF2-40B4-BE49-F238E27FC236}">
                <a16:creationId xmlns:a16="http://schemas.microsoft.com/office/drawing/2014/main" xmlns="" id="{48EEFEEB-0DBE-EA4B-B2D3-18A31CF0FA27}"/>
              </a:ext>
            </a:extLst>
          </p:cNvPr>
          <p:cNvSpPr txBox="1"/>
          <p:nvPr/>
        </p:nvSpPr>
        <p:spPr>
          <a:xfrm>
            <a:off x="6364224" y="1645920"/>
            <a:ext cx="5413248" cy="2123658"/>
          </a:xfrm>
          <a:prstGeom prst="rect">
            <a:avLst/>
          </a:prstGeom>
          <a:solidFill>
            <a:schemeClr val="bg1"/>
          </a:solidFill>
        </p:spPr>
        <p:txBody>
          <a:bodyPr wrap="square" rtlCol="0">
            <a:spAutoFit/>
          </a:bodyPr>
          <a:lstStyle/>
          <a:p>
            <a:r>
              <a:rPr lang="en-US" sz="4400" dirty="0">
                <a:latin typeface="Helvetica" pitchFamily="2" charset="0"/>
              </a:rPr>
              <a:t>A thing within the created order that takes God’s place.</a:t>
            </a:r>
          </a:p>
        </p:txBody>
      </p:sp>
    </p:spTree>
    <p:extLst>
      <p:ext uri="{BB962C8B-B14F-4D97-AF65-F5344CB8AC3E}">
        <p14:creationId xmlns:p14="http://schemas.microsoft.com/office/powerpoint/2010/main" val="14801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F36E03-1528-5049-A881-0080B8D30C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389888" y="2437698"/>
            <a:ext cx="1875536" cy="2326326"/>
          </a:xfrm>
          <a:prstGeom prst="rect">
            <a:avLst/>
          </a:prstGeom>
        </p:spPr>
      </p:pic>
      <p:grpSp>
        <p:nvGrpSpPr>
          <p:cNvPr id="3" name="Group 2">
            <a:extLst>
              <a:ext uri="{FF2B5EF4-FFF2-40B4-BE49-F238E27FC236}">
                <a16:creationId xmlns:a16="http://schemas.microsoft.com/office/drawing/2014/main" xmlns="" id="{A925A9A6-9066-BF45-86BC-3CCAC4162624}"/>
              </a:ext>
            </a:extLst>
          </p:cNvPr>
          <p:cNvGrpSpPr/>
          <p:nvPr/>
        </p:nvGrpSpPr>
        <p:grpSpPr>
          <a:xfrm>
            <a:off x="3265424" y="771275"/>
            <a:ext cx="6021391" cy="2829586"/>
            <a:chOff x="1979103" y="1246763"/>
            <a:chExt cx="3869665" cy="2829586"/>
          </a:xfrm>
        </p:grpSpPr>
        <p:sp>
          <p:nvSpPr>
            <p:cNvPr id="4" name="TextBox 3">
              <a:extLst>
                <a:ext uri="{FF2B5EF4-FFF2-40B4-BE49-F238E27FC236}">
                  <a16:creationId xmlns:a16="http://schemas.microsoft.com/office/drawing/2014/main" xmlns="" id="{93864222-AB41-6747-8220-61EE39C4B6A6}"/>
                </a:ext>
              </a:extLst>
            </p:cNvPr>
            <p:cNvSpPr txBox="1"/>
            <p:nvPr/>
          </p:nvSpPr>
          <p:spPr>
            <a:xfrm>
              <a:off x="3291668" y="1246763"/>
              <a:ext cx="2557100" cy="523220"/>
            </a:xfrm>
            <a:prstGeom prst="rect">
              <a:avLst/>
            </a:prstGeom>
            <a:noFill/>
          </p:spPr>
          <p:txBody>
            <a:bodyPr wrap="none" rtlCol="0">
              <a:spAutoFit/>
            </a:bodyPr>
            <a:lstStyle/>
            <a:p>
              <a:r>
                <a:rPr lang="en-US" sz="2800" dirty="0">
                  <a:latin typeface="Helvetica" pitchFamily="2" charset="0"/>
                </a:rPr>
                <a:t>Gives us safety/security</a:t>
              </a:r>
            </a:p>
          </p:txBody>
        </p:sp>
        <p:cxnSp>
          <p:nvCxnSpPr>
            <p:cNvPr id="5" name="Straight Arrow Connector 4">
              <a:extLst>
                <a:ext uri="{FF2B5EF4-FFF2-40B4-BE49-F238E27FC236}">
                  <a16:creationId xmlns:a16="http://schemas.microsoft.com/office/drawing/2014/main" xmlns="" id="{FBA62F73-CC12-F048-96A9-4E626764B40C}"/>
                </a:ext>
              </a:extLst>
            </p:cNvPr>
            <p:cNvCxnSpPr>
              <a:cxnSpLocks/>
              <a:stCxn id="2" idx="3"/>
            </p:cNvCxnSpPr>
            <p:nvPr/>
          </p:nvCxnSpPr>
          <p:spPr>
            <a:xfrm flipV="1">
              <a:off x="1979103" y="1609345"/>
              <a:ext cx="1368553" cy="2467004"/>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xmlns="" id="{B533B5AD-88D5-A945-A6BA-610B55583457}"/>
              </a:ext>
            </a:extLst>
          </p:cNvPr>
          <p:cNvGrpSpPr/>
          <p:nvPr/>
        </p:nvGrpSpPr>
        <p:grpSpPr>
          <a:xfrm>
            <a:off x="3265424" y="2103121"/>
            <a:ext cx="7311489" cy="1497740"/>
            <a:chOff x="1986939" y="1472108"/>
            <a:chExt cx="4698750" cy="2487801"/>
          </a:xfrm>
        </p:grpSpPr>
        <p:sp>
          <p:nvSpPr>
            <p:cNvPr id="11" name="TextBox 10">
              <a:extLst>
                <a:ext uri="{FF2B5EF4-FFF2-40B4-BE49-F238E27FC236}">
                  <a16:creationId xmlns:a16="http://schemas.microsoft.com/office/drawing/2014/main" xmlns="" id="{88E56B48-4F6E-7743-94F8-F759FD17FE5C}"/>
                </a:ext>
              </a:extLst>
            </p:cNvPr>
            <p:cNvSpPr txBox="1"/>
            <p:nvPr/>
          </p:nvSpPr>
          <p:spPr>
            <a:xfrm>
              <a:off x="3303420" y="1472108"/>
              <a:ext cx="3382269" cy="869088"/>
            </a:xfrm>
            <a:prstGeom prst="rect">
              <a:avLst/>
            </a:prstGeom>
            <a:noFill/>
          </p:spPr>
          <p:txBody>
            <a:bodyPr wrap="none" rtlCol="0">
              <a:spAutoFit/>
            </a:bodyPr>
            <a:lstStyle/>
            <a:p>
              <a:r>
                <a:rPr lang="en-US" sz="2800" dirty="0">
                  <a:latin typeface="Helvetica" pitchFamily="2" charset="0"/>
                </a:rPr>
                <a:t>Secures our success/happiness</a:t>
              </a:r>
            </a:p>
          </p:txBody>
        </p:sp>
        <p:cxnSp>
          <p:nvCxnSpPr>
            <p:cNvPr id="12" name="Straight Arrow Connector 11">
              <a:extLst>
                <a:ext uri="{FF2B5EF4-FFF2-40B4-BE49-F238E27FC236}">
                  <a16:creationId xmlns:a16="http://schemas.microsoft.com/office/drawing/2014/main" xmlns="" id="{16DE4BA0-9164-5642-A56B-FEE810CB1AA6}"/>
                </a:ext>
              </a:extLst>
            </p:cNvPr>
            <p:cNvCxnSpPr>
              <a:cxnSpLocks/>
              <a:stCxn id="2" idx="3"/>
              <a:endCxn id="11" idx="1"/>
            </p:cNvCxnSpPr>
            <p:nvPr/>
          </p:nvCxnSpPr>
          <p:spPr>
            <a:xfrm flipV="1">
              <a:off x="1986939" y="1906652"/>
              <a:ext cx="1316481" cy="205325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15341CCC-4AAE-6944-8CB3-7E19E3CDDAB1}"/>
              </a:ext>
            </a:extLst>
          </p:cNvPr>
          <p:cNvGrpSpPr/>
          <p:nvPr/>
        </p:nvGrpSpPr>
        <p:grpSpPr>
          <a:xfrm>
            <a:off x="3265424" y="3600861"/>
            <a:ext cx="7738230" cy="1537034"/>
            <a:chOff x="1994773" y="3433372"/>
            <a:chExt cx="4972996" cy="2553066"/>
          </a:xfrm>
        </p:grpSpPr>
        <p:sp>
          <p:nvSpPr>
            <p:cNvPr id="14" name="TextBox 13">
              <a:extLst>
                <a:ext uri="{FF2B5EF4-FFF2-40B4-BE49-F238E27FC236}">
                  <a16:creationId xmlns:a16="http://schemas.microsoft.com/office/drawing/2014/main" xmlns="" id="{0AE8141E-65C3-AC4D-B0F0-77967FAF064A}"/>
                </a:ext>
              </a:extLst>
            </p:cNvPr>
            <p:cNvSpPr txBox="1"/>
            <p:nvPr/>
          </p:nvSpPr>
          <p:spPr>
            <a:xfrm>
              <a:off x="3326926" y="5117351"/>
              <a:ext cx="3640843" cy="869087"/>
            </a:xfrm>
            <a:prstGeom prst="rect">
              <a:avLst/>
            </a:prstGeom>
            <a:noFill/>
          </p:spPr>
          <p:txBody>
            <a:bodyPr wrap="none" rtlCol="0">
              <a:spAutoFit/>
            </a:bodyPr>
            <a:lstStyle/>
            <a:p>
              <a:r>
                <a:rPr lang="en-US" sz="2800" dirty="0">
                  <a:latin typeface="Helvetica" pitchFamily="2" charset="0"/>
                </a:rPr>
                <a:t>Receives our unswerving devotion</a:t>
              </a:r>
            </a:p>
          </p:txBody>
        </p:sp>
        <p:cxnSp>
          <p:nvCxnSpPr>
            <p:cNvPr id="15" name="Straight Arrow Connector 14">
              <a:extLst>
                <a:ext uri="{FF2B5EF4-FFF2-40B4-BE49-F238E27FC236}">
                  <a16:creationId xmlns:a16="http://schemas.microsoft.com/office/drawing/2014/main" xmlns="" id="{8CF4F672-475D-564A-85E9-F2BE7E174C00}"/>
                </a:ext>
              </a:extLst>
            </p:cNvPr>
            <p:cNvCxnSpPr>
              <a:cxnSpLocks/>
              <a:stCxn id="2" idx="3"/>
              <a:endCxn id="14" idx="1"/>
            </p:cNvCxnSpPr>
            <p:nvPr/>
          </p:nvCxnSpPr>
          <p:spPr>
            <a:xfrm>
              <a:off x="1994773" y="3433372"/>
              <a:ext cx="1332153" cy="211852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85C215C6-200B-8742-A7AC-D91CA5144808}"/>
              </a:ext>
            </a:extLst>
          </p:cNvPr>
          <p:cNvGrpSpPr/>
          <p:nvPr/>
        </p:nvGrpSpPr>
        <p:grpSpPr>
          <a:xfrm>
            <a:off x="3265424" y="3600861"/>
            <a:ext cx="7217594" cy="2786711"/>
            <a:chOff x="1979103" y="2846086"/>
            <a:chExt cx="4638408" cy="4628826"/>
          </a:xfrm>
        </p:grpSpPr>
        <p:sp>
          <p:nvSpPr>
            <p:cNvPr id="22" name="TextBox 21">
              <a:extLst>
                <a:ext uri="{FF2B5EF4-FFF2-40B4-BE49-F238E27FC236}">
                  <a16:creationId xmlns:a16="http://schemas.microsoft.com/office/drawing/2014/main" xmlns="" id="{8C1B7197-03BF-4F4F-A454-625775302634}"/>
                </a:ext>
              </a:extLst>
            </p:cNvPr>
            <p:cNvSpPr txBox="1"/>
            <p:nvPr/>
          </p:nvSpPr>
          <p:spPr>
            <a:xfrm>
              <a:off x="3326927" y="6605825"/>
              <a:ext cx="3290584" cy="869087"/>
            </a:xfrm>
            <a:prstGeom prst="rect">
              <a:avLst/>
            </a:prstGeom>
            <a:noFill/>
          </p:spPr>
          <p:txBody>
            <a:bodyPr wrap="none" rtlCol="0">
              <a:spAutoFit/>
            </a:bodyPr>
            <a:lstStyle/>
            <a:p>
              <a:r>
                <a:rPr lang="en-US" sz="2800" dirty="0">
                  <a:latin typeface="Helvetica" pitchFamily="2" charset="0"/>
                </a:rPr>
                <a:t>Is something we sacrifice for/to</a:t>
              </a:r>
            </a:p>
          </p:txBody>
        </p:sp>
        <p:cxnSp>
          <p:nvCxnSpPr>
            <p:cNvPr id="23" name="Straight Arrow Connector 22">
              <a:extLst>
                <a:ext uri="{FF2B5EF4-FFF2-40B4-BE49-F238E27FC236}">
                  <a16:creationId xmlns:a16="http://schemas.microsoft.com/office/drawing/2014/main" xmlns="" id="{547ACF91-4459-0049-8800-6EB8A9199000}"/>
                </a:ext>
              </a:extLst>
            </p:cNvPr>
            <p:cNvCxnSpPr>
              <a:cxnSpLocks/>
              <a:stCxn id="2" idx="3"/>
            </p:cNvCxnSpPr>
            <p:nvPr/>
          </p:nvCxnSpPr>
          <p:spPr>
            <a:xfrm>
              <a:off x="1979103" y="2846086"/>
              <a:ext cx="1380305" cy="3952127"/>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xmlns="" id="{EDFF99CF-8A4A-B74C-9943-809E0EB90108}"/>
              </a:ext>
            </a:extLst>
          </p:cNvPr>
          <p:cNvGrpSpPr/>
          <p:nvPr/>
        </p:nvGrpSpPr>
        <p:grpSpPr>
          <a:xfrm>
            <a:off x="3265425" y="3316224"/>
            <a:ext cx="6621522" cy="523220"/>
            <a:chOff x="1888998" y="3233976"/>
            <a:chExt cx="4255341" cy="869088"/>
          </a:xfrm>
        </p:grpSpPr>
        <p:sp>
          <p:nvSpPr>
            <p:cNvPr id="42" name="TextBox 41">
              <a:extLst>
                <a:ext uri="{FF2B5EF4-FFF2-40B4-BE49-F238E27FC236}">
                  <a16:creationId xmlns:a16="http://schemas.microsoft.com/office/drawing/2014/main" xmlns="" id="{E1EFE3E4-7C7D-3047-BDDC-124BA5B08ADB}"/>
                </a:ext>
              </a:extLst>
            </p:cNvPr>
            <p:cNvSpPr txBox="1"/>
            <p:nvPr/>
          </p:nvSpPr>
          <p:spPr>
            <a:xfrm>
              <a:off x="3174139" y="3233976"/>
              <a:ext cx="2970200" cy="869088"/>
            </a:xfrm>
            <a:prstGeom prst="rect">
              <a:avLst/>
            </a:prstGeom>
            <a:noFill/>
          </p:spPr>
          <p:txBody>
            <a:bodyPr wrap="none" rtlCol="0">
              <a:spAutoFit/>
            </a:bodyPr>
            <a:lstStyle/>
            <a:p>
              <a:r>
                <a:rPr lang="en-US" sz="2800" dirty="0">
                  <a:latin typeface="Helvetica" pitchFamily="2" charset="0"/>
                </a:rPr>
                <a:t>Gives us hope for the future</a:t>
              </a:r>
            </a:p>
          </p:txBody>
        </p:sp>
        <p:cxnSp>
          <p:nvCxnSpPr>
            <p:cNvPr id="43" name="Straight Arrow Connector 42">
              <a:extLst>
                <a:ext uri="{FF2B5EF4-FFF2-40B4-BE49-F238E27FC236}">
                  <a16:creationId xmlns:a16="http://schemas.microsoft.com/office/drawing/2014/main" xmlns="" id="{335CA41B-0812-ED4B-9E1E-CA68BCDBF549}"/>
                </a:ext>
              </a:extLst>
            </p:cNvPr>
            <p:cNvCxnSpPr>
              <a:cxnSpLocks/>
              <a:stCxn id="2" idx="3"/>
            </p:cNvCxnSpPr>
            <p:nvPr/>
          </p:nvCxnSpPr>
          <p:spPr>
            <a:xfrm>
              <a:off x="1888998" y="3706767"/>
              <a:ext cx="1286283"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9983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4FB2F38-34F0-D44D-BE89-91E522D95439}"/>
              </a:ext>
            </a:extLst>
          </p:cNvPr>
          <p:cNvPicPr>
            <a:picLocks noChangeAspect="1"/>
          </p:cNvPicPr>
          <p:nvPr/>
        </p:nvPicPr>
        <p:blipFill>
          <a:blip r:embed="rId2"/>
          <a:stretch>
            <a:fillRect/>
          </a:stretch>
        </p:blipFill>
        <p:spPr>
          <a:xfrm>
            <a:off x="550230" y="2616642"/>
            <a:ext cx="2229678" cy="2229678"/>
          </a:xfrm>
          <a:prstGeom prst="rect">
            <a:avLst/>
          </a:prstGeom>
        </p:spPr>
      </p:pic>
      <p:grpSp>
        <p:nvGrpSpPr>
          <p:cNvPr id="19" name="Group 18">
            <a:extLst>
              <a:ext uri="{FF2B5EF4-FFF2-40B4-BE49-F238E27FC236}">
                <a16:creationId xmlns:a16="http://schemas.microsoft.com/office/drawing/2014/main" xmlns="" id="{04CB76D8-0EDB-974C-BCD6-5B398F31B4B5}"/>
              </a:ext>
            </a:extLst>
          </p:cNvPr>
          <p:cNvGrpSpPr/>
          <p:nvPr/>
        </p:nvGrpSpPr>
        <p:grpSpPr>
          <a:xfrm>
            <a:off x="2926080" y="1627632"/>
            <a:ext cx="3401568" cy="3803904"/>
            <a:chOff x="2926080" y="1737360"/>
            <a:chExt cx="3401568" cy="3803904"/>
          </a:xfrm>
        </p:grpSpPr>
        <p:grpSp>
          <p:nvGrpSpPr>
            <p:cNvPr id="3" name="Group 2">
              <a:extLst>
                <a:ext uri="{FF2B5EF4-FFF2-40B4-BE49-F238E27FC236}">
                  <a16:creationId xmlns:a16="http://schemas.microsoft.com/office/drawing/2014/main" xmlns="" id="{84C0A471-62EB-1140-8EF2-1DFBC4A3ABA8}"/>
                </a:ext>
              </a:extLst>
            </p:cNvPr>
            <p:cNvGrpSpPr/>
            <p:nvPr/>
          </p:nvGrpSpPr>
          <p:grpSpPr>
            <a:xfrm>
              <a:off x="2926080" y="1737360"/>
              <a:ext cx="3401568" cy="2596896"/>
              <a:chOff x="3675888" y="-36576"/>
              <a:chExt cx="3401568" cy="2596896"/>
            </a:xfrm>
          </p:grpSpPr>
          <p:cxnSp>
            <p:nvCxnSpPr>
              <p:cNvPr id="5" name="Straight Arrow Connector 4">
                <a:extLst>
                  <a:ext uri="{FF2B5EF4-FFF2-40B4-BE49-F238E27FC236}">
                    <a16:creationId xmlns:a16="http://schemas.microsoft.com/office/drawing/2014/main" xmlns="" id="{F51E26B7-5C7B-4B42-A929-97F46649387F}"/>
                  </a:ext>
                </a:extLst>
              </p:cNvPr>
              <p:cNvCxnSpPr>
                <a:cxnSpLocks/>
              </p:cNvCxnSpPr>
              <p:nvPr/>
            </p:nvCxnSpPr>
            <p:spPr>
              <a:xfrm flipV="1">
                <a:off x="3675888" y="-36576"/>
                <a:ext cx="1755648" cy="170078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xmlns="" id="{77029B87-782F-C043-AF47-46A86949571E}"/>
                  </a:ext>
                </a:extLst>
              </p:cNvPr>
              <p:cNvCxnSpPr>
                <a:cxnSpLocks/>
              </p:cNvCxnSpPr>
              <p:nvPr/>
            </p:nvCxnSpPr>
            <p:spPr>
              <a:xfrm flipV="1">
                <a:off x="3697357" y="969264"/>
                <a:ext cx="3361811" cy="897781"/>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20D8F5B5-CE4C-8841-9B68-DE44841D2113}"/>
                  </a:ext>
                </a:extLst>
              </p:cNvPr>
              <p:cNvCxnSpPr>
                <a:cxnSpLocks/>
              </p:cNvCxnSpPr>
              <p:nvPr/>
            </p:nvCxnSpPr>
            <p:spPr>
              <a:xfrm>
                <a:off x="3730752" y="2066544"/>
                <a:ext cx="3346704" cy="49377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17" name="Straight Arrow Connector 16">
              <a:extLst>
                <a:ext uri="{FF2B5EF4-FFF2-40B4-BE49-F238E27FC236}">
                  <a16:creationId xmlns:a16="http://schemas.microsoft.com/office/drawing/2014/main" xmlns="" id="{28646AA8-634F-9649-A19F-BA77DCAA0F24}"/>
                </a:ext>
              </a:extLst>
            </p:cNvPr>
            <p:cNvCxnSpPr>
              <a:cxnSpLocks/>
            </p:cNvCxnSpPr>
            <p:nvPr/>
          </p:nvCxnSpPr>
          <p:spPr>
            <a:xfrm>
              <a:off x="2932176" y="4084322"/>
              <a:ext cx="1694688" cy="145694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xmlns="" id="{002F8CEB-029E-354D-A561-C4939DED75A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1608" y="512064"/>
            <a:ext cx="1117580" cy="1152144"/>
          </a:xfrm>
          <a:prstGeom prst="rect">
            <a:avLst/>
          </a:prstGeom>
        </p:spPr>
      </p:pic>
      <p:pic>
        <p:nvPicPr>
          <p:cNvPr id="21" name="Picture 20">
            <a:extLst>
              <a:ext uri="{FF2B5EF4-FFF2-40B4-BE49-F238E27FC236}">
                <a16:creationId xmlns:a16="http://schemas.microsoft.com/office/drawing/2014/main" xmlns="" id="{7DCADA7E-739C-DD48-B862-CFE2E89A30A2}"/>
              </a:ext>
            </a:extLst>
          </p:cNvPr>
          <p:cNvPicPr>
            <a:picLocks noChangeAspect="1"/>
          </p:cNvPicPr>
          <p:nvPr/>
        </p:nvPicPr>
        <p:blipFill>
          <a:blip r:embed="rId4"/>
          <a:stretch>
            <a:fillRect/>
          </a:stretch>
        </p:blipFill>
        <p:spPr>
          <a:xfrm>
            <a:off x="6364224" y="1671462"/>
            <a:ext cx="1794510" cy="1349360"/>
          </a:xfrm>
          <a:prstGeom prst="rect">
            <a:avLst/>
          </a:prstGeom>
        </p:spPr>
      </p:pic>
      <p:pic>
        <p:nvPicPr>
          <p:cNvPr id="22" name="Picture 21">
            <a:extLst>
              <a:ext uri="{FF2B5EF4-FFF2-40B4-BE49-F238E27FC236}">
                <a16:creationId xmlns:a16="http://schemas.microsoft.com/office/drawing/2014/main" xmlns="" id="{0C92367D-179E-CA4E-8049-1D1C26F2FD8B}"/>
              </a:ext>
            </a:extLst>
          </p:cNvPr>
          <p:cNvPicPr>
            <a:picLocks noChangeAspect="1"/>
          </p:cNvPicPr>
          <p:nvPr/>
        </p:nvPicPr>
        <p:blipFill>
          <a:blip r:embed="rId5"/>
          <a:stretch>
            <a:fillRect/>
          </a:stretch>
        </p:blipFill>
        <p:spPr>
          <a:xfrm>
            <a:off x="6432042" y="3435858"/>
            <a:ext cx="1485900" cy="1485900"/>
          </a:xfrm>
          <a:prstGeom prst="rect">
            <a:avLst/>
          </a:prstGeom>
        </p:spPr>
      </p:pic>
      <p:pic>
        <p:nvPicPr>
          <p:cNvPr id="23" name="Picture 22">
            <a:extLst>
              <a:ext uri="{FF2B5EF4-FFF2-40B4-BE49-F238E27FC236}">
                <a16:creationId xmlns:a16="http://schemas.microsoft.com/office/drawing/2014/main" xmlns="" id="{94C5A476-0122-7B4D-B1EB-A3C001F1D73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0016" y="4928594"/>
            <a:ext cx="1614678" cy="1377210"/>
          </a:xfrm>
          <a:prstGeom prst="rect">
            <a:avLst/>
          </a:prstGeom>
        </p:spPr>
      </p:pic>
      <p:grpSp>
        <p:nvGrpSpPr>
          <p:cNvPr id="26" name="Group 25">
            <a:extLst>
              <a:ext uri="{FF2B5EF4-FFF2-40B4-BE49-F238E27FC236}">
                <a16:creationId xmlns:a16="http://schemas.microsoft.com/office/drawing/2014/main" xmlns="" id="{2F8FBE5E-B5BC-6B4F-B2CD-15C27C7B4B2F}"/>
              </a:ext>
            </a:extLst>
          </p:cNvPr>
          <p:cNvGrpSpPr/>
          <p:nvPr/>
        </p:nvGrpSpPr>
        <p:grpSpPr>
          <a:xfrm>
            <a:off x="6376415" y="1305785"/>
            <a:ext cx="5662821" cy="4125751"/>
            <a:chOff x="6376415" y="1305785"/>
            <a:chExt cx="5662821" cy="4125751"/>
          </a:xfrm>
        </p:grpSpPr>
        <p:grpSp>
          <p:nvGrpSpPr>
            <p:cNvPr id="13" name="Group 12">
              <a:extLst>
                <a:ext uri="{FF2B5EF4-FFF2-40B4-BE49-F238E27FC236}">
                  <a16:creationId xmlns:a16="http://schemas.microsoft.com/office/drawing/2014/main" xmlns="" id="{9A3C96F9-27A6-124A-9FCE-0DB98E4B8244}"/>
                </a:ext>
              </a:extLst>
            </p:cNvPr>
            <p:cNvGrpSpPr/>
            <p:nvPr/>
          </p:nvGrpSpPr>
          <p:grpSpPr>
            <a:xfrm flipH="1">
              <a:off x="6376415" y="1305785"/>
              <a:ext cx="3681987" cy="4125751"/>
              <a:chOff x="2926078" y="1410598"/>
              <a:chExt cx="4343654" cy="4125751"/>
            </a:xfrm>
          </p:grpSpPr>
          <p:grpSp>
            <p:nvGrpSpPr>
              <p:cNvPr id="14" name="Group 13">
                <a:extLst>
                  <a:ext uri="{FF2B5EF4-FFF2-40B4-BE49-F238E27FC236}">
                    <a16:creationId xmlns:a16="http://schemas.microsoft.com/office/drawing/2014/main" xmlns="" id="{2327288B-7414-1549-A0E1-C113351380C4}"/>
                  </a:ext>
                </a:extLst>
              </p:cNvPr>
              <p:cNvGrpSpPr/>
              <p:nvPr/>
            </p:nvGrpSpPr>
            <p:grpSpPr>
              <a:xfrm>
                <a:off x="2926078" y="1410598"/>
                <a:ext cx="4224993" cy="2972729"/>
                <a:chOff x="3675886" y="-363338"/>
                <a:chExt cx="4224993" cy="2972729"/>
              </a:xfrm>
            </p:grpSpPr>
            <p:cxnSp>
              <p:nvCxnSpPr>
                <p:cNvPr id="16" name="Straight Arrow Connector 15">
                  <a:extLst>
                    <a:ext uri="{FF2B5EF4-FFF2-40B4-BE49-F238E27FC236}">
                      <a16:creationId xmlns:a16="http://schemas.microsoft.com/office/drawing/2014/main" xmlns="" id="{83AC9C4C-DE53-034B-A23A-975A8BC870B5}"/>
                    </a:ext>
                  </a:extLst>
                </p:cNvPr>
                <p:cNvCxnSpPr>
                  <a:cxnSpLocks/>
                </p:cNvCxnSpPr>
                <p:nvPr/>
              </p:nvCxnSpPr>
              <p:spPr>
                <a:xfrm flipV="1">
                  <a:off x="3675886" y="-363338"/>
                  <a:ext cx="4224993" cy="2027549"/>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55F6AEE5-0100-9241-897E-AF446E9FAEE2}"/>
                    </a:ext>
                  </a:extLst>
                </p:cNvPr>
                <p:cNvCxnSpPr>
                  <a:cxnSpLocks/>
                </p:cNvCxnSpPr>
                <p:nvPr/>
              </p:nvCxnSpPr>
              <p:spPr>
                <a:xfrm flipV="1">
                  <a:off x="3697356" y="947519"/>
                  <a:ext cx="2416442" cy="9195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xmlns="" id="{A47382FB-370B-874A-AEC5-2D6A53747B61}"/>
                    </a:ext>
                  </a:extLst>
                </p:cNvPr>
                <p:cNvCxnSpPr>
                  <a:cxnSpLocks/>
                </p:cNvCxnSpPr>
                <p:nvPr/>
              </p:nvCxnSpPr>
              <p:spPr>
                <a:xfrm>
                  <a:off x="3730751" y="2066544"/>
                  <a:ext cx="2470243" cy="54284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cxnSp>
            <p:nvCxnSpPr>
              <p:cNvPr id="15" name="Straight Arrow Connector 14">
                <a:extLst>
                  <a:ext uri="{FF2B5EF4-FFF2-40B4-BE49-F238E27FC236}">
                    <a16:creationId xmlns:a16="http://schemas.microsoft.com/office/drawing/2014/main" xmlns="" id="{F4F9E95F-CD10-C64C-9CEC-299E72F1C192}"/>
                  </a:ext>
                </a:extLst>
              </p:cNvPr>
              <p:cNvCxnSpPr>
                <a:cxnSpLocks/>
              </p:cNvCxnSpPr>
              <p:nvPr/>
            </p:nvCxnSpPr>
            <p:spPr>
              <a:xfrm>
                <a:off x="2932175" y="4084322"/>
                <a:ext cx="4337557" cy="1452027"/>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xmlns="" id="{4582660D-00D4-D24D-BC12-93F5FB08D881}"/>
                </a:ext>
              </a:extLst>
            </p:cNvPr>
            <p:cNvSpPr txBox="1"/>
            <p:nvPr/>
          </p:nvSpPr>
          <p:spPr>
            <a:xfrm>
              <a:off x="10244726" y="3076405"/>
              <a:ext cx="1794510" cy="1077218"/>
            </a:xfrm>
            <a:prstGeom prst="rect">
              <a:avLst/>
            </a:prstGeom>
            <a:noFill/>
          </p:spPr>
          <p:txBody>
            <a:bodyPr wrap="square" rtlCol="0">
              <a:spAutoFit/>
            </a:bodyPr>
            <a:lstStyle/>
            <a:p>
              <a:r>
                <a:rPr lang="en-US" sz="3200" dirty="0">
                  <a:latin typeface="Helvetica" pitchFamily="2" charset="0"/>
                </a:rPr>
                <a:t>Not bad things!</a:t>
              </a:r>
            </a:p>
          </p:txBody>
        </p:sp>
      </p:grpSp>
    </p:spTree>
    <p:extLst>
      <p:ext uri="{BB962C8B-B14F-4D97-AF65-F5344CB8AC3E}">
        <p14:creationId xmlns:p14="http://schemas.microsoft.com/office/powerpoint/2010/main" val="2120617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xmlns="" id="{641FE484-D43A-6741-8557-B578ADB2A83E}"/>
              </a:ext>
            </a:extLst>
          </p:cNvPr>
          <p:cNvPicPr>
            <a:picLocks noChangeAspect="1"/>
          </p:cNvPicPr>
          <p:nvPr/>
        </p:nvPicPr>
        <p:blipFill>
          <a:blip r:embed="rId2"/>
          <a:stretch>
            <a:fillRect/>
          </a:stretch>
        </p:blipFill>
        <p:spPr>
          <a:xfrm>
            <a:off x="550230" y="2616642"/>
            <a:ext cx="2229678" cy="2229678"/>
          </a:xfrm>
          <a:prstGeom prst="rect">
            <a:avLst/>
          </a:prstGeom>
        </p:spPr>
      </p:pic>
      <p:grpSp>
        <p:nvGrpSpPr>
          <p:cNvPr id="26" name="Group 25">
            <a:extLst>
              <a:ext uri="{FF2B5EF4-FFF2-40B4-BE49-F238E27FC236}">
                <a16:creationId xmlns:a16="http://schemas.microsoft.com/office/drawing/2014/main" xmlns="" id="{F0D052CD-913F-F24F-93AF-42BE8277C7C4}"/>
              </a:ext>
            </a:extLst>
          </p:cNvPr>
          <p:cNvGrpSpPr/>
          <p:nvPr/>
        </p:nvGrpSpPr>
        <p:grpSpPr>
          <a:xfrm>
            <a:off x="2926080" y="1627632"/>
            <a:ext cx="3145536" cy="3456432"/>
            <a:chOff x="3675888" y="-36576"/>
            <a:chExt cx="3145536" cy="3456432"/>
          </a:xfrm>
        </p:grpSpPr>
        <p:cxnSp>
          <p:nvCxnSpPr>
            <p:cNvPr id="28" name="Straight Arrow Connector 27">
              <a:extLst>
                <a:ext uri="{FF2B5EF4-FFF2-40B4-BE49-F238E27FC236}">
                  <a16:creationId xmlns:a16="http://schemas.microsoft.com/office/drawing/2014/main" xmlns="" id="{01091297-FE22-6F46-88C3-BA1E8C791592}"/>
                </a:ext>
              </a:extLst>
            </p:cNvPr>
            <p:cNvCxnSpPr>
              <a:cxnSpLocks/>
            </p:cNvCxnSpPr>
            <p:nvPr/>
          </p:nvCxnSpPr>
          <p:spPr>
            <a:xfrm flipV="1">
              <a:off x="3675888" y="-36576"/>
              <a:ext cx="1755648" cy="170078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C3F862AD-3424-414D-963D-5A7D6D07DA8D}"/>
                </a:ext>
              </a:extLst>
            </p:cNvPr>
            <p:cNvCxnSpPr>
              <a:cxnSpLocks/>
            </p:cNvCxnSpPr>
            <p:nvPr/>
          </p:nvCxnSpPr>
          <p:spPr>
            <a:xfrm flipV="1">
              <a:off x="3697357" y="1867045"/>
              <a:ext cx="3124067" cy="1"/>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AF12050C-3750-5C4B-83DF-5D4EEF87E2B2}"/>
                </a:ext>
              </a:extLst>
            </p:cNvPr>
            <p:cNvCxnSpPr>
              <a:cxnSpLocks/>
            </p:cNvCxnSpPr>
            <p:nvPr/>
          </p:nvCxnSpPr>
          <p:spPr>
            <a:xfrm>
              <a:off x="3730752" y="2066544"/>
              <a:ext cx="1755648" cy="135331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xmlns="" id="{796A3D13-53EA-9847-B779-3116D52F1B49}"/>
              </a:ext>
            </a:extLst>
          </p:cNvPr>
          <p:cNvGrpSpPr/>
          <p:nvPr/>
        </p:nvGrpSpPr>
        <p:grpSpPr>
          <a:xfrm>
            <a:off x="6419240" y="1133856"/>
            <a:ext cx="3421990" cy="4787900"/>
            <a:chOff x="6419240" y="1133856"/>
            <a:chExt cx="3421990" cy="4787900"/>
          </a:xfrm>
        </p:grpSpPr>
        <p:pic>
          <p:nvPicPr>
            <p:cNvPr id="31" name="Picture 30">
              <a:extLst>
                <a:ext uri="{FF2B5EF4-FFF2-40B4-BE49-F238E27FC236}">
                  <a16:creationId xmlns:a16="http://schemas.microsoft.com/office/drawing/2014/main" xmlns="" id="{4D89BE17-917E-4949-BCA8-871D3BB1D9B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19240" y="1133856"/>
              <a:ext cx="1117580" cy="1152144"/>
            </a:xfrm>
            <a:prstGeom prst="rect">
              <a:avLst/>
            </a:prstGeom>
          </p:spPr>
        </p:pic>
        <p:pic>
          <p:nvPicPr>
            <p:cNvPr id="32" name="Picture 31">
              <a:extLst>
                <a:ext uri="{FF2B5EF4-FFF2-40B4-BE49-F238E27FC236}">
                  <a16:creationId xmlns:a16="http://schemas.microsoft.com/office/drawing/2014/main" xmlns="" id="{5C6BEC4D-F50F-EE40-8A06-A76A4D6E4824}"/>
                </a:ext>
              </a:extLst>
            </p:cNvPr>
            <p:cNvPicPr>
              <a:picLocks noChangeAspect="1"/>
            </p:cNvPicPr>
            <p:nvPr/>
          </p:nvPicPr>
          <p:blipFill>
            <a:blip r:embed="rId4"/>
            <a:stretch>
              <a:fillRect/>
            </a:stretch>
          </p:blipFill>
          <p:spPr>
            <a:xfrm>
              <a:off x="8046720" y="1817766"/>
              <a:ext cx="1794510" cy="1349360"/>
            </a:xfrm>
            <a:prstGeom prst="rect">
              <a:avLst/>
            </a:prstGeom>
          </p:spPr>
        </p:pic>
        <p:pic>
          <p:nvPicPr>
            <p:cNvPr id="33" name="Picture 32">
              <a:extLst>
                <a:ext uri="{FF2B5EF4-FFF2-40B4-BE49-F238E27FC236}">
                  <a16:creationId xmlns:a16="http://schemas.microsoft.com/office/drawing/2014/main" xmlns="" id="{693E1E29-1A89-3F4A-A1A0-20D66C6E5016}"/>
                </a:ext>
              </a:extLst>
            </p:cNvPr>
            <p:cNvPicPr>
              <a:picLocks noChangeAspect="1"/>
            </p:cNvPicPr>
            <p:nvPr/>
          </p:nvPicPr>
          <p:blipFill>
            <a:blip r:embed="rId5"/>
            <a:stretch>
              <a:fillRect/>
            </a:stretch>
          </p:blipFill>
          <p:spPr>
            <a:xfrm>
              <a:off x="8151114" y="3307842"/>
              <a:ext cx="1485900" cy="1485900"/>
            </a:xfrm>
            <a:prstGeom prst="rect">
              <a:avLst/>
            </a:prstGeom>
          </p:spPr>
        </p:pic>
        <p:pic>
          <p:nvPicPr>
            <p:cNvPr id="34" name="Picture 33">
              <a:extLst>
                <a:ext uri="{FF2B5EF4-FFF2-40B4-BE49-F238E27FC236}">
                  <a16:creationId xmlns:a16="http://schemas.microsoft.com/office/drawing/2014/main" xmlns="" id="{E4ADE9C2-FDA0-D048-83B3-8B32C719265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601968" y="4544546"/>
              <a:ext cx="1614678" cy="1377210"/>
            </a:xfrm>
            <a:prstGeom prst="rect">
              <a:avLst/>
            </a:prstGeom>
          </p:spPr>
        </p:pic>
      </p:grpSp>
      <p:grpSp>
        <p:nvGrpSpPr>
          <p:cNvPr id="35" name="Group 34">
            <a:extLst>
              <a:ext uri="{FF2B5EF4-FFF2-40B4-BE49-F238E27FC236}">
                <a16:creationId xmlns:a16="http://schemas.microsoft.com/office/drawing/2014/main" xmlns="" id="{AE0D6F0F-A2E5-F24F-8816-1AFD89CF195D}"/>
              </a:ext>
            </a:extLst>
          </p:cNvPr>
          <p:cNvGrpSpPr/>
          <p:nvPr/>
        </p:nvGrpSpPr>
        <p:grpSpPr>
          <a:xfrm>
            <a:off x="2943658" y="804672"/>
            <a:ext cx="5597854" cy="5376672"/>
            <a:chOff x="2943658" y="804672"/>
            <a:chExt cx="5597854" cy="5376672"/>
          </a:xfrm>
        </p:grpSpPr>
        <p:pic>
          <p:nvPicPr>
            <p:cNvPr id="12" name="Picture 11">
              <a:extLst>
                <a:ext uri="{FF2B5EF4-FFF2-40B4-BE49-F238E27FC236}">
                  <a16:creationId xmlns:a16="http://schemas.microsoft.com/office/drawing/2014/main" xmlns="" id="{E97DFA32-7B1A-AC4C-AC8C-817DE44A30E2}"/>
                </a:ext>
              </a:extLst>
            </p:cNvPr>
            <p:cNvPicPr>
              <a:picLocks noChangeAspect="1"/>
            </p:cNvPicPr>
            <p:nvPr/>
          </p:nvPicPr>
          <p:blipFill>
            <a:blip r:embed="rId7"/>
            <a:stretch>
              <a:fillRect/>
            </a:stretch>
          </p:blipFill>
          <p:spPr>
            <a:xfrm>
              <a:off x="2943658" y="804672"/>
              <a:ext cx="976577" cy="1285494"/>
            </a:xfrm>
            <a:prstGeom prst="rect">
              <a:avLst/>
            </a:prstGeom>
          </p:spPr>
        </p:pic>
        <p:pic>
          <p:nvPicPr>
            <p:cNvPr id="15" name="Picture 14">
              <a:extLst>
                <a:ext uri="{FF2B5EF4-FFF2-40B4-BE49-F238E27FC236}">
                  <a16:creationId xmlns:a16="http://schemas.microsoft.com/office/drawing/2014/main" xmlns="" id="{A44C6557-33E3-E148-BD27-E6EA3E6DF9E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20242" y="5230368"/>
              <a:ext cx="1050590" cy="950976"/>
            </a:xfrm>
            <a:prstGeom prst="rect">
              <a:avLst/>
            </a:prstGeom>
          </p:spPr>
        </p:pic>
        <p:pic>
          <p:nvPicPr>
            <p:cNvPr id="16" name="Picture 15">
              <a:extLst>
                <a:ext uri="{FF2B5EF4-FFF2-40B4-BE49-F238E27FC236}">
                  <a16:creationId xmlns:a16="http://schemas.microsoft.com/office/drawing/2014/main" xmlns="" id="{6122AE68-F716-A047-9C02-F4F8D786968B}"/>
                </a:ext>
              </a:extLst>
            </p:cNvPr>
            <p:cNvPicPr>
              <a:picLocks noChangeAspect="1"/>
            </p:cNvPicPr>
            <p:nvPr/>
          </p:nvPicPr>
          <p:blipFill>
            <a:blip r:embed="rId9"/>
            <a:stretch>
              <a:fillRect/>
            </a:stretch>
          </p:blipFill>
          <p:spPr>
            <a:xfrm>
              <a:off x="7271512" y="2464816"/>
              <a:ext cx="1270000" cy="1270000"/>
            </a:xfrm>
            <a:prstGeom prst="rect">
              <a:avLst/>
            </a:prstGeom>
          </p:spPr>
        </p:pic>
        <p:pic>
          <p:nvPicPr>
            <p:cNvPr id="18" name="Picture 17">
              <a:extLst>
                <a:ext uri="{FF2B5EF4-FFF2-40B4-BE49-F238E27FC236}">
                  <a16:creationId xmlns:a16="http://schemas.microsoft.com/office/drawing/2014/main" xmlns="" id="{98D50974-5E14-E04F-B51C-CEBC70DBE13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456176" y="1865376"/>
              <a:ext cx="1239520" cy="929640"/>
            </a:xfrm>
            <a:prstGeom prst="rect">
              <a:avLst/>
            </a:prstGeom>
          </p:spPr>
        </p:pic>
      </p:grpSp>
      <p:grpSp>
        <p:nvGrpSpPr>
          <p:cNvPr id="40" name="Group 39">
            <a:extLst>
              <a:ext uri="{FF2B5EF4-FFF2-40B4-BE49-F238E27FC236}">
                <a16:creationId xmlns:a16="http://schemas.microsoft.com/office/drawing/2014/main" xmlns="" id="{C5CE5061-BEE9-5E4E-B1FA-61A6E99FE13C}"/>
              </a:ext>
            </a:extLst>
          </p:cNvPr>
          <p:cNvGrpSpPr/>
          <p:nvPr/>
        </p:nvGrpSpPr>
        <p:grpSpPr>
          <a:xfrm>
            <a:off x="8211312" y="387096"/>
            <a:ext cx="3371087" cy="6249670"/>
            <a:chOff x="8211312" y="387096"/>
            <a:chExt cx="3371087" cy="6249670"/>
          </a:xfrm>
        </p:grpSpPr>
        <p:pic>
          <p:nvPicPr>
            <p:cNvPr id="36" name="Picture 35">
              <a:extLst>
                <a:ext uri="{FF2B5EF4-FFF2-40B4-BE49-F238E27FC236}">
                  <a16:creationId xmlns:a16="http://schemas.microsoft.com/office/drawing/2014/main" xmlns="" id="{904CA387-C036-3543-BD94-C4A19148D12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211312" y="387096"/>
              <a:ext cx="1247648" cy="1247648"/>
            </a:xfrm>
            <a:prstGeom prst="rect">
              <a:avLst/>
            </a:prstGeom>
          </p:spPr>
        </p:pic>
        <p:pic>
          <p:nvPicPr>
            <p:cNvPr id="37" name="Picture 36">
              <a:extLst>
                <a:ext uri="{FF2B5EF4-FFF2-40B4-BE49-F238E27FC236}">
                  <a16:creationId xmlns:a16="http://schemas.microsoft.com/office/drawing/2014/main" xmlns="" id="{1B82B8EB-3949-5045-AD4F-9629EAF0DD7C}"/>
                </a:ext>
              </a:extLst>
            </p:cNvPr>
            <p:cNvPicPr>
              <a:picLocks noChangeAspect="1"/>
            </p:cNvPicPr>
            <p:nvPr/>
          </p:nvPicPr>
          <p:blipFill>
            <a:blip r:embed="rId12"/>
            <a:stretch>
              <a:fillRect/>
            </a:stretch>
          </p:blipFill>
          <p:spPr>
            <a:xfrm>
              <a:off x="8862568" y="5049266"/>
              <a:ext cx="1270000" cy="1587500"/>
            </a:xfrm>
            <a:prstGeom prst="rect">
              <a:avLst/>
            </a:prstGeom>
          </p:spPr>
        </p:pic>
        <p:pic>
          <p:nvPicPr>
            <p:cNvPr id="38" name="Picture 37">
              <a:extLst>
                <a:ext uri="{FF2B5EF4-FFF2-40B4-BE49-F238E27FC236}">
                  <a16:creationId xmlns:a16="http://schemas.microsoft.com/office/drawing/2014/main" xmlns="" id="{AFD6ABF8-57F7-7041-8077-F6B079F27D4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265248" y="1115568"/>
              <a:ext cx="1057564" cy="930656"/>
            </a:xfrm>
            <a:prstGeom prst="rect">
              <a:avLst/>
            </a:prstGeom>
          </p:spPr>
        </p:pic>
        <p:pic>
          <p:nvPicPr>
            <p:cNvPr id="39" name="Picture 38">
              <a:extLst>
                <a:ext uri="{FF2B5EF4-FFF2-40B4-BE49-F238E27FC236}">
                  <a16:creationId xmlns:a16="http://schemas.microsoft.com/office/drawing/2014/main" xmlns="" id="{5F2C2C17-3D99-0642-8266-1A2DE489ECC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904948" y="2724912"/>
              <a:ext cx="1677451" cy="1520190"/>
            </a:xfrm>
            <a:prstGeom prst="rect">
              <a:avLst/>
            </a:prstGeom>
          </p:spPr>
        </p:pic>
      </p:grpSp>
      <p:pic>
        <p:nvPicPr>
          <p:cNvPr id="41" name="Picture 40">
            <a:extLst>
              <a:ext uri="{FF2B5EF4-FFF2-40B4-BE49-F238E27FC236}">
                <a16:creationId xmlns:a16="http://schemas.microsoft.com/office/drawing/2014/main" xmlns="" id="{6B4BFE71-CA36-5D42-A112-F7266C5E10D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908952" y="731520"/>
            <a:ext cx="1040744" cy="949197"/>
          </a:xfrm>
          <a:prstGeom prst="rect">
            <a:avLst/>
          </a:prstGeom>
        </p:spPr>
      </p:pic>
      <p:pic>
        <p:nvPicPr>
          <p:cNvPr id="42" name="Picture 41">
            <a:extLst>
              <a:ext uri="{FF2B5EF4-FFF2-40B4-BE49-F238E27FC236}">
                <a16:creationId xmlns:a16="http://schemas.microsoft.com/office/drawing/2014/main" xmlns="" id="{2F72EF9B-97F7-5F4F-A62F-0A95910D3B20}"/>
              </a:ext>
            </a:extLst>
          </p:cNvPr>
          <p:cNvPicPr>
            <a:picLocks noChangeAspect="1"/>
          </p:cNvPicPr>
          <p:nvPr/>
        </p:nvPicPr>
        <p:blipFill>
          <a:blip r:embed="rId16"/>
          <a:stretch>
            <a:fillRect/>
          </a:stretch>
        </p:blipFill>
        <p:spPr>
          <a:xfrm>
            <a:off x="6214618" y="3072130"/>
            <a:ext cx="1079500" cy="1079500"/>
          </a:xfrm>
          <a:prstGeom prst="rect">
            <a:avLst/>
          </a:prstGeom>
        </p:spPr>
      </p:pic>
      <p:pic>
        <p:nvPicPr>
          <p:cNvPr id="43" name="Picture 42">
            <a:extLst>
              <a:ext uri="{FF2B5EF4-FFF2-40B4-BE49-F238E27FC236}">
                <a16:creationId xmlns:a16="http://schemas.microsoft.com/office/drawing/2014/main" xmlns="" id="{A94E7E6E-4C28-8947-AB59-1E3D9D64E890}"/>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4846321" y="4791456"/>
            <a:ext cx="1170432" cy="1112012"/>
          </a:xfrm>
          <a:prstGeom prst="rect">
            <a:avLst/>
          </a:prstGeom>
        </p:spPr>
      </p:pic>
    </p:spTree>
    <p:extLst>
      <p:ext uri="{BB962C8B-B14F-4D97-AF65-F5344CB8AC3E}">
        <p14:creationId xmlns:p14="http://schemas.microsoft.com/office/powerpoint/2010/main" val="1705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7777DA0-2946-E343-8462-72129E6C3AC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9536" y="914400"/>
            <a:ext cx="2838257" cy="3520440"/>
          </a:xfrm>
          <a:prstGeom prst="rect">
            <a:avLst/>
          </a:prstGeom>
        </p:spPr>
      </p:pic>
      <p:sp>
        <p:nvSpPr>
          <p:cNvPr id="4" name="TextBox 3">
            <a:extLst>
              <a:ext uri="{FF2B5EF4-FFF2-40B4-BE49-F238E27FC236}">
                <a16:creationId xmlns:a16="http://schemas.microsoft.com/office/drawing/2014/main" xmlns="" id="{5C9B5E79-3643-2F47-8453-2D223B672242}"/>
              </a:ext>
            </a:extLst>
          </p:cNvPr>
          <p:cNvSpPr txBox="1"/>
          <p:nvPr/>
        </p:nvSpPr>
        <p:spPr>
          <a:xfrm>
            <a:off x="4590288" y="1499616"/>
            <a:ext cx="1218603" cy="2215991"/>
          </a:xfrm>
          <a:prstGeom prst="rect">
            <a:avLst/>
          </a:prstGeom>
          <a:noFill/>
        </p:spPr>
        <p:txBody>
          <a:bodyPr wrap="none" rtlCol="0">
            <a:spAutoFit/>
          </a:bodyPr>
          <a:lstStyle/>
          <a:p>
            <a:r>
              <a:rPr lang="en-US" sz="13800" dirty="0">
                <a:latin typeface="Helvetica" pitchFamily="2" charset="0"/>
              </a:rPr>
              <a:t>=</a:t>
            </a:r>
          </a:p>
        </p:txBody>
      </p:sp>
      <p:sp>
        <p:nvSpPr>
          <p:cNvPr id="7" name="TextBox 6">
            <a:extLst>
              <a:ext uri="{FF2B5EF4-FFF2-40B4-BE49-F238E27FC236}">
                <a16:creationId xmlns:a16="http://schemas.microsoft.com/office/drawing/2014/main" xmlns="" id="{8DF23142-AD2B-D64A-9F95-DA95A76CDCE9}"/>
              </a:ext>
            </a:extLst>
          </p:cNvPr>
          <p:cNvSpPr txBox="1"/>
          <p:nvPr/>
        </p:nvSpPr>
        <p:spPr>
          <a:xfrm>
            <a:off x="7394448" y="1615440"/>
            <a:ext cx="1168910" cy="2215991"/>
          </a:xfrm>
          <a:prstGeom prst="rect">
            <a:avLst/>
          </a:prstGeom>
          <a:noFill/>
        </p:spPr>
        <p:txBody>
          <a:bodyPr wrap="none" rtlCol="0">
            <a:spAutoFit/>
          </a:bodyPr>
          <a:lstStyle/>
          <a:p>
            <a:r>
              <a:rPr lang="en-US" sz="13800" dirty="0">
                <a:latin typeface="Helvetica" pitchFamily="2" charset="0"/>
              </a:rPr>
              <a:t>?</a:t>
            </a:r>
          </a:p>
        </p:txBody>
      </p:sp>
      <p:sp>
        <p:nvSpPr>
          <p:cNvPr id="5" name="TextBox 4">
            <a:extLst>
              <a:ext uri="{FF2B5EF4-FFF2-40B4-BE49-F238E27FC236}">
                <a16:creationId xmlns:a16="http://schemas.microsoft.com/office/drawing/2014/main" xmlns="" id="{48EEFEEB-0DBE-EA4B-B2D3-18A31CF0FA27}"/>
              </a:ext>
            </a:extLst>
          </p:cNvPr>
          <p:cNvSpPr txBox="1"/>
          <p:nvPr/>
        </p:nvSpPr>
        <p:spPr>
          <a:xfrm>
            <a:off x="6364224" y="1645920"/>
            <a:ext cx="5413248" cy="2123658"/>
          </a:xfrm>
          <a:prstGeom prst="rect">
            <a:avLst/>
          </a:prstGeom>
          <a:solidFill>
            <a:schemeClr val="bg1"/>
          </a:solidFill>
        </p:spPr>
        <p:txBody>
          <a:bodyPr wrap="square" rtlCol="0">
            <a:spAutoFit/>
          </a:bodyPr>
          <a:lstStyle/>
          <a:p>
            <a:r>
              <a:rPr lang="en-US" sz="4400" dirty="0">
                <a:latin typeface="Helvetica" pitchFamily="2" charset="0"/>
              </a:rPr>
              <a:t>A thing within the created order that takes God’s place.</a:t>
            </a:r>
          </a:p>
        </p:txBody>
      </p:sp>
    </p:spTree>
    <p:extLst>
      <p:ext uri="{BB962C8B-B14F-4D97-AF65-F5344CB8AC3E}">
        <p14:creationId xmlns:p14="http://schemas.microsoft.com/office/powerpoint/2010/main" val="42341288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7173" y="1324303"/>
            <a:ext cx="7693572" cy="517173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dirty="0" smtClean="0">
                <a:latin typeface="Helvetica" panose="020B0604020202020204" pitchFamily="34" charset="0"/>
                <a:cs typeface="Helvetica" panose="020B0604020202020204" pitchFamily="34" charset="0"/>
              </a:rPr>
              <a:t>What are some of the effects of idolatry?</a:t>
            </a:r>
          </a:p>
          <a:p>
            <a:pPr marL="285750" indent="-285750">
              <a:lnSpc>
                <a:spcPct val="150000"/>
              </a:lnSpc>
              <a:buFont typeface="Arial" panose="020B0604020202020204" pitchFamily="34" charset="0"/>
              <a:buChar char="•"/>
            </a:pPr>
            <a:r>
              <a:rPr lang="en-US" sz="3200" dirty="0" smtClean="0">
                <a:latin typeface="Helvetica" panose="020B0604020202020204" pitchFamily="34" charset="0"/>
                <a:cs typeface="Helvetica" panose="020B0604020202020204" pitchFamily="34" charset="0"/>
              </a:rPr>
              <a:t>How have you seen idolatry in action?</a:t>
            </a:r>
          </a:p>
          <a:p>
            <a:pPr marL="285750" indent="-285750">
              <a:lnSpc>
                <a:spcPct val="150000"/>
              </a:lnSpc>
              <a:buFont typeface="Arial" panose="020B0604020202020204" pitchFamily="34" charset="0"/>
              <a:buChar char="•"/>
            </a:pPr>
            <a:r>
              <a:rPr lang="en-US" sz="3200" dirty="0" smtClean="0">
                <a:latin typeface="Helvetica" panose="020B0604020202020204" pitchFamily="34" charset="0"/>
                <a:cs typeface="Helvetica" panose="020B0604020202020204" pitchFamily="34" charset="0"/>
              </a:rPr>
              <a:t>Gut check: what are your idols? Or, how are you tempted to idolatry?</a:t>
            </a:r>
          </a:p>
          <a:p>
            <a:pPr marL="285750" indent="-285750">
              <a:lnSpc>
                <a:spcPct val="150000"/>
              </a:lnSpc>
              <a:buFont typeface="Arial" panose="020B0604020202020204" pitchFamily="34" charset="0"/>
              <a:buChar char="•"/>
            </a:pPr>
            <a:r>
              <a:rPr lang="en-US" sz="3200" dirty="0" smtClean="0">
                <a:latin typeface="Helvetica" panose="020B0604020202020204" pitchFamily="34" charset="0"/>
                <a:cs typeface="Helvetica" panose="020B0604020202020204" pitchFamily="34" charset="0"/>
              </a:rPr>
              <a:t>Gut check: how’s the contemporary, Western church doing with idolatry?</a:t>
            </a:r>
            <a:endParaRPr lang="en-US" sz="32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2321453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AFAFA0B-C2E9-234E-BC44-AAE5D032F527}"/>
              </a:ext>
            </a:extLst>
          </p:cNvPr>
          <p:cNvPicPr>
            <a:picLocks noChangeAspect="1"/>
          </p:cNvPicPr>
          <p:nvPr/>
        </p:nvPicPr>
        <p:blipFill>
          <a:blip r:embed="rId3"/>
          <a:stretch>
            <a:fillRect/>
          </a:stretch>
        </p:blipFill>
        <p:spPr>
          <a:xfrm>
            <a:off x="477078" y="513522"/>
            <a:ext cx="3048000" cy="3048000"/>
          </a:xfrm>
          <a:prstGeom prst="rect">
            <a:avLst/>
          </a:prstGeom>
        </p:spPr>
      </p:pic>
      <p:grpSp>
        <p:nvGrpSpPr>
          <p:cNvPr id="3" name="Group 2">
            <a:extLst>
              <a:ext uri="{FF2B5EF4-FFF2-40B4-BE49-F238E27FC236}">
                <a16:creationId xmlns:a16="http://schemas.microsoft.com/office/drawing/2014/main" xmlns="" id="{4B0B1C3A-3963-E24C-8D05-60A63F8FFAAF}"/>
              </a:ext>
            </a:extLst>
          </p:cNvPr>
          <p:cNvGrpSpPr/>
          <p:nvPr/>
        </p:nvGrpSpPr>
        <p:grpSpPr>
          <a:xfrm>
            <a:off x="9872869" y="2557671"/>
            <a:ext cx="864339" cy="1775790"/>
            <a:chOff x="10091530" y="2517915"/>
            <a:chExt cx="864339" cy="1775790"/>
          </a:xfrm>
        </p:grpSpPr>
        <p:sp>
          <p:nvSpPr>
            <p:cNvPr id="4" name="TextBox 3">
              <a:extLst>
                <a:ext uri="{FF2B5EF4-FFF2-40B4-BE49-F238E27FC236}">
                  <a16:creationId xmlns:a16="http://schemas.microsoft.com/office/drawing/2014/main" xmlns="" id="{2CB0EE41-436C-D54C-9618-071700B380C1}"/>
                </a:ext>
              </a:extLst>
            </p:cNvPr>
            <p:cNvSpPr txBox="1"/>
            <p:nvPr/>
          </p:nvSpPr>
          <p:spPr>
            <a:xfrm>
              <a:off x="10091530" y="2517915"/>
              <a:ext cx="864339" cy="369332"/>
            </a:xfrm>
            <a:prstGeom prst="rect">
              <a:avLst/>
            </a:prstGeom>
            <a:noFill/>
          </p:spPr>
          <p:txBody>
            <a:bodyPr wrap="none" rtlCol="0">
              <a:spAutoFit/>
            </a:bodyPr>
            <a:lstStyle/>
            <a:p>
              <a:r>
                <a:rPr lang="en-US" dirty="0">
                  <a:latin typeface="Helvetica" pitchFamily="2" charset="0"/>
                </a:rPr>
                <a:t>Dagon</a:t>
              </a:r>
            </a:p>
          </p:txBody>
        </p:sp>
        <p:cxnSp>
          <p:nvCxnSpPr>
            <p:cNvPr id="5" name="Straight Arrow Connector 4">
              <a:extLst>
                <a:ext uri="{FF2B5EF4-FFF2-40B4-BE49-F238E27FC236}">
                  <a16:creationId xmlns:a16="http://schemas.microsoft.com/office/drawing/2014/main" xmlns="" id="{BAB30FFF-F48D-154B-86D8-AEBC2FE9B365}"/>
                </a:ext>
              </a:extLst>
            </p:cNvPr>
            <p:cNvCxnSpPr>
              <a:cxnSpLocks/>
            </p:cNvCxnSpPr>
            <p:nvPr/>
          </p:nvCxnSpPr>
          <p:spPr>
            <a:xfrm flipH="1" flipV="1">
              <a:off x="10555357" y="2941983"/>
              <a:ext cx="1" cy="135172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xmlns="" id="{8862A4FD-2D22-AF42-8E4B-A9749374BA2C}"/>
              </a:ext>
            </a:extLst>
          </p:cNvPr>
          <p:cNvGrpSpPr/>
          <p:nvPr/>
        </p:nvGrpSpPr>
        <p:grpSpPr>
          <a:xfrm>
            <a:off x="3650974" y="834887"/>
            <a:ext cx="2823480" cy="2229963"/>
            <a:chOff x="3650974" y="834887"/>
            <a:chExt cx="2823480" cy="2229963"/>
          </a:xfrm>
        </p:grpSpPr>
        <p:sp>
          <p:nvSpPr>
            <p:cNvPr id="7" name="TextBox 6">
              <a:extLst>
                <a:ext uri="{FF2B5EF4-FFF2-40B4-BE49-F238E27FC236}">
                  <a16:creationId xmlns:a16="http://schemas.microsoft.com/office/drawing/2014/main" xmlns="" id="{BFFA8672-B408-1B4F-9678-B431D77D58E2}"/>
                </a:ext>
              </a:extLst>
            </p:cNvPr>
            <p:cNvSpPr txBox="1"/>
            <p:nvPr/>
          </p:nvSpPr>
          <p:spPr>
            <a:xfrm>
              <a:off x="4750905" y="834887"/>
              <a:ext cx="1723549" cy="646331"/>
            </a:xfrm>
            <a:prstGeom prst="rect">
              <a:avLst/>
            </a:prstGeom>
            <a:noFill/>
          </p:spPr>
          <p:txBody>
            <a:bodyPr wrap="none" rtlCol="0">
              <a:spAutoFit/>
            </a:bodyPr>
            <a:lstStyle/>
            <a:p>
              <a:r>
                <a:rPr lang="en-US" sz="3600" dirty="0" err="1">
                  <a:latin typeface="Helvetica" pitchFamily="2" charset="0"/>
                </a:rPr>
                <a:t>Marduk</a:t>
              </a:r>
              <a:endParaRPr lang="en-US" sz="3600" dirty="0">
                <a:latin typeface="Helvetica" pitchFamily="2" charset="0"/>
              </a:endParaRPr>
            </a:p>
          </p:txBody>
        </p:sp>
        <p:cxnSp>
          <p:nvCxnSpPr>
            <p:cNvPr id="8" name="Straight Arrow Connector 7">
              <a:extLst>
                <a:ext uri="{FF2B5EF4-FFF2-40B4-BE49-F238E27FC236}">
                  <a16:creationId xmlns:a16="http://schemas.microsoft.com/office/drawing/2014/main" xmlns="" id="{D714B6D5-B200-8E47-BD3C-25C14032C77A}"/>
                </a:ext>
              </a:extLst>
            </p:cNvPr>
            <p:cNvCxnSpPr>
              <a:cxnSpLocks/>
              <a:endCxn id="7" idx="1"/>
            </p:cNvCxnSpPr>
            <p:nvPr/>
          </p:nvCxnSpPr>
          <p:spPr>
            <a:xfrm flipV="1">
              <a:off x="3657600" y="1158053"/>
              <a:ext cx="1093305" cy="253306"/>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138B1C12-94E7-284C-A7DA-1C8CC930CDA7}"/>
                </a:ext>
              </a:extLst>
            </p:cNvPr>
            <p:cNvSpPr txBox="1"/>
            <p:nvPr/>
          </p:nvSpPr>
          <p:spPr>
            <a:xfrm>
              <a:off x="4903304" y="1543879"/>
              <a:ext cx="774571" cy="646331"/>
            </a:xfrm>
            <a:prstGeom prst="rect">
              <a:avLst/>
            </a:prstGeom>
            <a:noFill/>
          </p:spPr>
          <p:txBody>
            <a:bodyPr wrap="none" rtlCol="0">
              <a:spAutoFit/>
            </a:bodyPr>
            <a:lstStyle/>
            <a:p>
              <a:r>
                <a:rPr lang="en-US" sz="3600" dirty="0">
                  <a:latin typeface="Helvetica" pitchFamily="2" charset="0"/>
                </a:rPr>
                <a:t>Ra</a:t>
              </a:r>
            </a:p>
          </p:txBody>
        </p:sp>
        <p:cxnSp>
          <p:nvCxnSpPr>
            <p:cNvPr id="10" name="Straight Arrow Connector 9">
              <a:extLst>
                <a:ext uri="{FF2B5EF4-FFF2-40B4-BE49-F238E27FC236}">
                  <a16:creationId xmlns:a16="http://schemas.microsoft.com/office/drawing/2014/main" xmlns="" id="{9F647601-80BF-1541-97CD-3B6EF4923223}"/>
                </a:ext>
              </a:extLst>
            </p:cNvPr>
            <p:cNvCxnSpPr>
              <a:cxnSpLocks/>
              <a:endCxn id="9" idx="1"/>
            </p:cNvCxnSpPr>
            <p:nvPr/>
          </p:nvCxnSpPr>
          <p:spPr>
            <a:xfrm>
              <a:off x="3697357" y="1867045"/>
              <a:ext cx="1205947"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49991039-BF22-E548-870D-43C8342042D2}"/>
                </a:ext>
              </a:extLst>
            </p:cNvPr>
            <p:cNvSpPr txBox="1"/>
            <p:nvPr/>
          </p:nvSpPr>
          <p:spPr>
            <a:xfrm>
              <a:off x="4764157" y="2418519"/>
              <a:ext cx="1390124" cy="646331"/>
            </a:xfrm>
            <a:prstGeom prst="rect">
              <a:avLst/>
            </a:prstGeom>
            <a:noFill/>
          </p:spPr>
          <p:txBody>
            <a:bodyPr wrap="none" rtlCol="0">
              <a:spAutoFit/>
            </a:bodyPr>
            <a:lstStyle/>
            <a:p>
              <a:r>
                <a:rPr lang="en-US" sz="3600" dirty="0">
                  <a:latin typeface="Helvetica" pitchFamily="2" charset="0"/>
                </a:rPr>
                <a:t>Ashur</a:t>
              </a:r>
            </a:p>
          </p:txBody>
        </p:sp>
        <p:cxnSp>
          <p:nvCxnSpPr>
            <p:cNvPr id="12" name="Straight Arrow Connector 11">
              <a:extLst>
                <a:ext uri="{FF2B5EF4-FFF2-40B4-BE49-F238E27FC236}">
                  <a16:creationId xmlns:a16="http://schemas.microsoft.com/office/drawing/2014/main" xmlns="" id="{7698E447-27BF-4C41-8724-A564E1E0D4EB}"/>
                </a:ext>
              </a:extLst>
            </p:cNvPr>
            <p:cNvCxnSpPr>
              <a:cxnSpLocks/>
            </p:cNvCxnSpPr>
            <p:nvPr/>
          </p:nvCxnSpPr>
          <p:spPr>
            <a:xfrm>
              <a:off x="3650974" y="2279372"/>
              <a:ext cx="1060175" cy="284922"/>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xmlns="" id="{DE98784C-A636-D642-BF31-9CD2C6C904D4}"/>
              </a:ext>
            </a:extLst>
          </p:cNvPr>
          <p:cNvGrpSpPr/>
          <p:nvPr/>
        </p:nvGrpSpPr>
        <p:grpSpPr>
          <a:xfrm>
            <a:off x="6486938" y="2809463"/>
            <a:ext cx="2471534" cy="2140224"/>
            <a:chOff x="6705599" y="2769707"/>
            <a:chExt cx="2471534" cy="2140224"/>
          </a:xfrm>
        </p:grpSpPr>
        <p:sp>
          <p:nvSpPr>
            <p:cNvPr id="14" name="TextBox 13">
              <a:extLst>
                <a:ext uri="{FF2B5EF4-FFF2-40B4-BE49-F238E27FC236}">
                  <a16:creationId xmlns:a16="http://schemas.microsoft.com/office/drawing/2014/main" xmlns="" id="{2A3D4172-1EC9-034F-936C-193EC0F0ED7D}"/>
                </a:ext>
              </a:extLst>
            </p:cNvPr>
            <p:cNvSpPr txBox="1"/>
            <p:nvPr/>
          </p:nvSpPr>
          <p:spPr>
            <a:xfrm>
              <a:off x="6705599" y="3664229"/>
              <a:ext cx="697627" cy="369332"/>
            </a:xfrm>
            <a:prstGeom prst="rect">
              <a:avLst/>
            </a:prstGeom>
            <a:noFill/>
          </p:spPr>
          <p:txBody>
            <a:bodyPr wrap="none" rtlCol="0">
              <a:spAutoFit/>
            </a:bodyPr>
            <a:lstStyle/>
            <a:p>
              <a:r>
                <a:rPr lang="en-US" dirty="0" err="1">
                  <a:latin typeface="Helvetica" pitchFamily="2" charset="0"/>
                </a:rPr>
                <a:t>Ba’al</a:t>
              </a:r>
              <a:endParaRPr lang="en-US" dirty="0">
                <a:latin typeface="Helvetica" pitchFamily="2" charset="0"/>
              </a:endParaRPr>
            </a:p>
          </p:txBody>
        </p:sp>
        <p:cxnSp>
          <p:nvCxnSpPr>
            <p:cNvPr id="15" name="Straight Arrow Connector 14">
              <a:extLst>
                <a:ext uri="{FF2B5EF4-FFF2-40B4-BE49-F238E27FC236}">
                  <a16:creationId xmlns:a16="http://schemas.microsoft.com/office/drawing/2014/main" xmlns="" id="{8B60DB2B-C22B-7342-B994-DCDCC4572259}"/>
                </a:ext>
              </a:extLst>
            </p:cNvPr>
            <p:cNvCxnSpPr>
              <a:cxnSpLocks/>
            </p:cNvCxnSpPr>
            <p:nvPr/>
          </p:nvCxnSpPr>
          <p:spPr>
            <a:xfrm flipH="1" flipV="1">
              <a:off x="7275443" y="4075043"/>
              <a:ext cx="1292087" cy="834888"/>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340AD7F-8F68-8742-A8DA-C0E1C7883761}"/>
                </a:ext>
              </a:extLst>
            </p:cNvPr>
            <p:cNvSpPr txBox="1"/>
            <p:nvPr/>
          </p:nvSpPr>
          <p:spPr>
            <a:xfrm>
              <a:off x="7878416" y="2769707"/>
              <a:ext cx="1043876" cy="369332"/>
            </a:xfrm>
            <a:prstGeom prst="rect">
              <a:avLst/>
            </a:prstGeom>
            <a:noFill/>
          </p:spPr>
          <p:txBody>
            <a:bodyPr wrap="none" rtlCol="0">
              <a:spAutoFit/>
            </a:bodyPr>
            <a:lstStyle/>
            <a:p>
              <a:r>
                <a:rPr lang="en-US" dirty="0">
                  <a:latin typeface="Helvetica" pitchFamily="2" charset="0"/>
                </a:rPr>
                <a:t>Asherah</a:t>
              </a:r>
            </a:p>
          </p:txBody>
        </p:sp>
        <p:cxnSp>
          <p:nvCxnSpPr>
            <p:cNvPr id="17" name="Straight Arrow Connector 16">
              <a:extLst>
                <a:ext uri="{FF2B5EF4-FFF2-40B4-BE49-F238E27FC236}">
                  <a16:creationId xmlns:a16="http://schemas.microsoft.com/office/drawing/2014/main" xmlns="" id="{C09A1AD9-7FD2-B54C-9AA4-45469F402158}"/>
                </a:ext>
              </a:extLst>
            </p:cNvPr>
            <p:cNvCxnSpPr>
              <a:cxnSpLocks/>
            </p:cNvCxnSpPr>
            <p:nvPr/>
          </p:nvCxnSpPr>
          <p:spPr>
            <a:xfrm flipH="1" flipV="1">
              <a:off x="8507896" y="3140765"/>
              <a:ext cx="669237" cy="1146314"/>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F471E746-4E7D-8743-9678-5AFFE22FB616}"/>
              </a:ext>
            </a:extLst>
          </p:cNvPr>
          <p:cNvGrpSpPr/>
          <p:nvPr/>
        </p:nvGrpSpPr>
        <p:grpSpPr>
          <a:xfrm>
            <a:off x="8572502" y="4559002"/>
            <a:ext cx="2903879" cy="1613196"/>
            <a:chOff x="8791163" y="4519246"/>
            <a:chExt cx="2903879" cy="1613196"/>
          </a:xfrm>
        </p:grpSpPr>
        <p:pic>
          <p:nvPicPr>
            <p:cNvPr id="19" name="Picture 18">
              <a:extLst>
                <a:ext uri="{FF2B5EF4-FFF2-40B4-BE49-F238E27FC236}">
                  <a16:creationId xmlns:a16="http://schemas.microsoft.com/office/drawing/2014/main" xmlns="" id="{D2880C46-58B4-084E-A261-A1BE75CBDE38}"/>
                </a:ext>
              </a:extLst>
            </p:cNvPr>
            <p:cNvPicPr>
              <a:picLocks noChangeAspect="1"/>
            </p:cNvPicPr>
            <p:nvPr/>
          </p:nvPicPr>
          <p:blipFill>
            <a:blip r:embed="rId4"/>
            <a:stretch>
              <a:fillRect/>
            </a:stretch>
          </p:blipFill>
          <p:spPr>
            <a:xfrm>
              <a:off x="8791163" y="4698447"/>
              <a:ext cx="1447800" cy="1397000"/>
            </a:xfrm>
            <a:prstGeom prst="rect">
              <a:avLst/>
            </a:prstGeom>
          </p:spPr>
        </p:pic>
        <p:pic>
          <p:nvPicPr>
            <p:cNvPr id="20" name="Picture 19">
              <a:extLst>
                <a:ext uri="{FF2B5EF4-FFF2-40B4-BE49-F238E27FC236}">
                  <a16:creationId xmlns:a16="http://schemas.microsoft.com/office/drawing/2014/main" xmlns="" id="{5C6DDFCF-5C68-6B41-BBA2-0ECFE4CF3F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296939" y="4519246"/>
              <a:ext cx="1398103" cy="1613196"/>
            </a:xfrm>
            <a:prstGeom prst="rect">
              <a:avLst/>
            </a:prstGeom>
          </p:spPr>
        </p:pic>
      </p:grpSp>
      <p:pic>
        <p:nvPicPr>
          <p:cNvPr id="23" name="Picture 22">
            <a:extLst>
              <a:ext uri="{FF2B5EF4-FFF2-40B4-BE49-F238E27FC236}">
                <a16:creationId xmlns:a16="http://schemas.microsoft.com/office/drawing/2014/main" xmlns="" id="{50350B1F-C325-954C-85C5-7BE69641C4F9}"/>
              </a:ext>
            </a:extLst>
          </p:cNvPr>
          <p:cNvPicPr>
            <a:picLocks noChangeAspect="1"/>
          </p:cNvPicPr>
          <p:nvPr/>
        </p:nvPicPr>
        <p:blipFill>
          <a:blip r:embed="rId6"/>
          <a:stretch>
            <a:fillRect/>
          </a:stretch>
        </p:blipFill>
        <p:spPr>
          <a:xfrm>
            <a:off x="3787014" y="4476156"/>
            <a:ext cx="1683376" cy="1778887"/>
          </a:xfrm>
          <a:prstGeom prst="rect">
            <a:avLst/>
          </a:prstGeom>
        </p:spPr>
      </p:pic>
      <p:cxnSp>
        <p:nvCxnSpPr>
          <p:cNvPr id="24" name="Straight Arrow Connector 23">
            <a:extLst>
              <a:ext uri="{FF2B5EF4-FFF2-40B4-BE49-F238E27FC236}">
                <a16:creationId xmlns:a16="http://schemas.microsoft.com/office/drawing/2014/main" xmlns="" id="{D49C0A9B-D008-944E-A383-33B9F17FBC6D}"/>
              </a:ext>
            </a:extLst>
          </p:cNvPr>
          <p:cNvCxnSpPr>
            <a:cxnSpLocks/>
          </p:cNvCxnSpPr>
          <p:nvPr/>
        </p:nvCxnSpPr>
        <p:spPr>
          <a:xfrm flipV="1">
            <a:off x="5536699" y="4102072"/>
            <a:ext cx="1038361" cy="847615"/>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xmlns="" id="{C131D84C-EF5B-6747-A775-5D47BA691798}"/>
              </a:ext>
            </a:extLst>
          </p:cNvPr>
          <p:cNvGrpSpPr/>
          <p:nvPr/>
        </p:nvGrpSpPr>
        <p:grpSpPr>
          <a:xfrm>
            <a:off x="891842" y="4869203"/>
            <a:ext cx="2633238" cy="369332"/>
            <a:chOff x="8268461" y="3802510"/>
            <a:chExt cx="2633238" cy="369332"/>
          </a:xfrm>
        </p:grpSpPr>
        <p:sp>
          <p:nvSpPr>
            <p:cNvPr id="29" name="TextBox 28">
              <a:extLst>
                <a:ext uri="{FF2B5EF4-FFF2-40B4-BE49-F238E27FC236}">
                  <a16:creationId xmlns:a16="http://schemas.microsoft.com/office/drawing/2014/main" xmlns="" id="{C9B94CD6-CA49-C945-89E7-E8D2F9BB28A9}"/>
                </a:ext>
              </a:extLst>
            </p:cNvPr>
            <p:cNvSpPr txBox="1"/>
            <p:nvPr/>
          </p:nvSpPr>
          <p:spPr>
            <a:xfrm>
              <a:off x="8268461" y="3802510"/>
              <a:ext cx="659155" cy="369332"/>
            </a:xfrm>
            <a:prstGeom prst="rect">
              <a:avLst/>
            </a:prstGeom>
            <a:noFill/>
          </p:spPr>
          <p:txBody>
            <a:bodyPr wrap="none" rtlCol="0">
              <a:spAutoFit/>
            </a:bodyPr>
            <a:lstStyle/>
            <a:p>
              <a:r>
                <a:rPr lang="en-US" dirty="0">
                  <a:latin typeface="Helvetica" pitchFamily="2" charset="0"/>
                </a:rPr>
                <a:t>Thor</a:t>
              </a:r>
            </a:p>
          </p:txBody>
        </p:sp>
        <p:cxnSp>
          <p:nvCxnSpPr>
            <p:cNvPr id="30" name="Straight Arrow Connector 29">
              <a:extLst>
                <a:ext uri="{FF2B5EF4-FFF2-40B4-BE49-F238E27FC236}">
                  <a16:creationId xmlns:a16="http://schemas.microsoft.com/office/drawing/2014/main" xmlns="" id="{BFB85B8C-8600-ED4A-B059-A164856F0767}"/>
                </a:ext>
              </a:extLst>
            </p:cNvPr>
            <p:cNvCxnSpPr>
              <a:cxnSpLocks/>
            </p:cNvCxnSpPr>
            <p:nvPr/>
          </p:nvCxnSpPr>
          <p:spPr>
            <a:xfrm flipH="1">
              <a:off x="8985592" y="3987176"/>
              <a:ext cx="1916107" cy="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6738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D0BE0A8-41FA-914C-9DB9-F4C2E4B95755}"/>
              </a:ext>
            </a:extLst>
          </p:cNvPr>
          <p:cNvSpPr txBox="1"/>
          <p:nvPr/>
        </p:nvSpPr>
        <p:spPr>
          <a:xfrm>
            <a:off x="516835" y="596347"/>
            <a:ext cx="2743200" cy="1077218"/>
          </a:xfrm>
          <a:prstGeom prst="rect">
            <a:avLst/>
          </a:prstGeom>
          <a:noFill/>
        </p:spPr>
        <p:txBody>
          <a:bodyPr wrap="square" rtlCol="0">
            <a:spAutoFit/>
          </a:bodyPr>
          <a:lstStyle/>
          <a:p>
            <a:r>
              <a:rPr lang="en-US" sz="3200" b="1" dirty="0">
                <a:latin typeface="Helvetica" pitchFamily="2" charset="0"/>
              </a:rPr>
              <a:t>Gods in the First Century</a:t>
            </a:r>
          </a:p>
        </p:txBody>
      </p:sp>
      <p:pic>
        <p:nvPicPr>
          <p:cNvPr id="3" name="Picture 2">
            <a:extLst>
              <a:ext uri="{FF2B5EF4-FFF2-40B4-BE49-F238E27FC236}">
                <a16:creationId xmlns:a16="http://schemas.microsoft.com/office/drawing/2014/main" xmlns="" id="{E220DB13-BF04-224B-9016-F567B7852A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61044" y="480435"/>
            <a:ext cx="2830220" cy="6158905"/>
          </a:xfrm>
          <a:prstGeom prst="rect">
            <a:avLst/>
          </a:prstGeom>
        </p:spPr>
      </p:pic>
      <p:grpSp>
        <p:nvGrpSpPr>
          <p:cNvPr id="4" name="Group 3">
            <a:extLst>
              <a:ext uri="{FF2B5EF4-FFF2-40B4-BE49-F238E27FC236}">
                <a16:creationId xmlns:a16="http://schemas.microsoft.com/office/drawing/2014/main" xmlns="" id="{348373E0-8C29-894B-BE1E-CD20EA2EE4F6}"/>
              </a:ext>
            </a:extLst>
          </p:cNvPr>
          <p:cNvGrpSpPr/>
          <p:nvPr/>
        </p:nvGrpSpPr>
        <p:grpSpPr>
          <a:xfrm>
            <a:off x="758555" y="1951251"/>
            <a:ext cx="1610139" cy="1868556"/>
            <a:chOff x="1454294" y="1911494"/>
            <a:chExt cx="1610139" cy="1868556"/>
          </a:xfrm>
        </p:grpSpPr>
        <p:sp>
          <p:nvSpPr>
            <p:cNvPr id="5" name="TextBox 4">
              <a:extLst>
                <a:ext uri="{FF2B5EF4-FFF2-40B4-BE49-F238E27FC236}">
                  <a16:creationId xmlns:a16="http://schemas.microsoft.com/office/drawing/2014/main" xmlns="" id="{D46D9CA7-84CE-7D40-BE0F-9C2A31DAEF79}"/>
                </a:ext>
              </a:extLst>
            </p:cNvPr>
            <p:cNvSpPr txBox="1"/>
            <p:nvPr/>
          </p:nvSpPr>
          <p:spPr>
            <a:xfrm>
              <a:off x="1769165" y="2226365"/>
              <a:ext cx="1184940" cy="1200329"/>
            </a:xfrm>
            <a:prstGeom prst="rect">
              <a:avLst/>
            </a:prstGeom>
            <a:noFill/>
          </p:spPr>
          <p:txBody>
            <a:bodyPr wrap="none" rtlCol="0">
              <a:spAutoFit/>
            </a:bodyPr>
            <a:lstStyle/>
            <a:p>
              <a:r>
                <a:rPr lang="en-US" u="sng" dirty="0">
                  <a:latin typeface="Helvetica" pitchFamily="2" charset="0"/>
                </a:rPr>
                <a:t>Celts</a:t>
              </a:r>
              <a:r>
                <a:rPr lang="en-US" dirty="0">
                  <a:latin typeface="Helvetica" pitchFamily="2" charset="0"/>
                </a:rPr>
                <a:t>:</a:t>
              </a:r>
            </a:p>
            <a:p>
              <a:r>
                <a:rPr lang="en-US" dirty="0" err="1">
                  <a:latin typeface="Helvetica" pitchFamily="2" charset="0"/>
                </a:rPr>
                <a:t>Rosmerta</a:t>
              </a:r>
              <a:endParaRPr lang="en-US" dirty="0">
                <a:latin typeface="Helvetica" pitchFamily="2" charset="0"/>
              </a:endParaRPr>
            </a:p>
            <a:p>
              <a:r>
                <a:rPr lang="en-US" dirty="0">
                  <a:latin typeface="Helvetica" pitchFamily="2" charset="0"/>
                </a:rPr>
                <a:t>Lugh </a:t>
              </a:r>
            </a:p>
            <a:p>
              <a:r>
                <a:rPr lang="en-US" dirty="0" err="1">
                  <a:latin typeface="Helvetica" pitchFamily="2" charset="0"/>
                </a:rPr>
                <a:t>Belonos</a:t>
              </a:r>
              <a:endParaRPr lang="en-US" dirty="0">
                <a:latin typeface="Helvetica" pitchFamily="2" charset="0"/>
              </a:endParaRPr>
            </a:p>
          </p:txBody>
        </p:sp>
        <p:sp>
          <p:nvSpPr>
            <p:cNvPr id="6" name="Oval 5">
              <a:extLst>
                <a:ext uri="{FF2B5EF4-FFF2-40B4-BE49-F238E27FC236}">
                  <a16:creationId xmlns:a16="http://schemas.microsoft.com/office/drawing/2014/main" xmlns="" id="{4700E1FB-6961-B54C-8F35-46709D1861F4}"/>
                </a:ext>
              </a:extLst>
            </p:cNvPr>
            <p:cNvSpPr/>
            <p:nvPr/>
          </p:nvSpPr>
          <p:spPr>
            <a:xfrm>
              <a:off x="1454294" y="1911494"/>
              <a:ext cx="1610139" cy="18685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xmlns="" id="{DB1226E8-ACD6-5042-B9E7-3CC1DEDB3EF0}"/>
              </a:ext>
            </a:extLst>
          </p:cNvPr>
          <p:cNvGrpSpPr/>
          <p:nvPr/>
        </p:nvGrpSpPr>
        <p:grpSpPr>
          <a:xfrm>
            <a:off x="1620211" y="4416685"/>
            <a:ext cx="1610139" cy="1868556"/>
            <a:chOff x="1997898" y="4257659"/>
            <a:chExt cx="1610139" cy="1868556"/>
          </a:xfrm>
        </p:grpSpPr>
        <p:sp>
          <p:nvSpPr>
            <p:cNvPr id="8" name="TextBox 7">
              <a:extLst>
                <a:ext uri="{FF2B5EF4-FFF2-40B4-BE49-F238E27FC236}">
                  <a16:creationId xmlns:a16="http://schemas.microsoft.com/office/drawing/2014/main" xmlns="" id="{EB056D54-523B-7C41-9D6C-C529045C1E1F}"/>
                </a:ext>
              </a:extLst>
            </p:cNvPr>
            <p:cNvSpPr txBox="1"/>
            <p:nvPr/>
          </p:nvSpPr>
          <p:spPr>
            <a:xfrm>
              <a:off x="2219739" y="4585252"/>
              <a:ext cx="1261884" cy="1477328"/>
            </a:xfrm>
            <a:prstGeom prst="rect">
              <a:avLst/>
            </a:prstGeom>
            <a:noFill/>
          </p:spPr>
          <p:txBody>
            <a:bodyPr wrap="none" rtlCol="0">
              <a:spAutoFit/>
            </a:bodyPr>
            <a:lstStyle/>
            <a:p>
              <a:r>
                <a:rPr lang="en-US" u="sng" dirty="0">
                  <a:latin typeface="Helvetica" pitchFamily="2" charset="0"/>
                </a:rPr>
                <a:t>Egyptians</a:t>
              </a:r>
              <a:r>
                <a:rPr lang="en-US" dirty="0">
                  <a:latin typeface="Helvetica" pitchFamily="2" charset="0"/>
                </a:rPr>
                <a:t>:</a:t>
              </a:r>
            </a:p>
            <a:p>
              <a:r>
                <a:rPr lang="en-US" dirty="0">
                  <a:latin typeface="Helvetica" pitchFamily="2" charset="0"/>
                </a:rPr>
                <a:t>Ra</a:t>
              </a:r>
            </a:p>
            <a:p>
              <a:r>
                <a:rPr lang="en-US" dirty="0">
                  <a:latin typeface="Helvetica" pitchFamily="2" charset="0"/>
                </a:rPr>
                <a:t>Osiris</a:t>
              </a:r>
            </a:p>
            <a:p>
              <a:r>
                <a:rPr lang="en-US" dirty="0">
                  <a:latin typeface="Helvetica" pitchFamily="2" charset="0"/>
                </a:rPr>
                <a:t>Horus</a:t>
              </a:r>
            </a:p>
            <a:p>
              <a:endParaRPr lang="en-US" dirty="0">
                <a:latin typeface="Helvetica" pitchFamily="2" charset="0"/>
              </a:endParaRPr>
            </a:p>
          </p:txBody>
        </p:sp>
        <p:sp>
          <p:nvSpPr>
            <p:cNvPr id="9" name="Oval 8">
              <a:extLst>
                <a:ext uri="{FF2B5EF4-FFF2-40B4-BE49-F238E27FC236}">
                  <a16:creationId xmlns:a16="http://schemas.microsoft.com/office/drawing/2014/main" xmlns="" id="{FFF91B89-4BFC-8C49-9CD5-2DCDD206130C}"/>
                </a:ext>
              </a:extLst>
            </p:cNvPr>
            <p:cNvSpPr/>
            <p:nvPr/>
          </p:nvSpPr>
          <p:spPr>
            <a:xfrm>
              <a:off x="1997898" y="4257659"/>
              <a:ext cx="1610139" cy="186855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xmlns="" id="{B101944D-7259-0741-BC98-704C9B67A2A1}"/>
              </a:ext>
            </a:extLst>
          </p:cNvPr>
          <p:cNvGrpSpPr/>
          <p:nvPr/>
        </p:nvGrpSpPr>
        <p:grpSpPr>
          <a:xfrm>
            <a:off x="9515067" y="868017"/>
            <a:ext cx="1974070" cy="3796748"/>
            <a:chOff x="9515067" y="868017"/>
            <a:chExt cx="1974070" cy="3796748"/>
          </a:xfrm>
        </p:grpSpPr>
        <p:sp>
          <p:nvSpPr>
            <p:cNvPr id="11" name="TextBox 10">
              <a:extLst>
                <a:ext uri="{FF2B5EF4-FFF2-40B4-BE49-F238E27FC236}">
                  <a16:creationId xmlns:a16="http://schemas.microsoft.com/office/drawing/2014/main" xmlns="" id="{A829E5CC-91E8-144B-9DDF-51CB3F339E0C}"/>
                </a:ext>
              </a:extLst>
            </p:cNvPr>
            <p:cNvSpPr txBox="1"/>
            <p:nvPr/>
          </p:nvSpPr>
          <p:spPr>
            <a:xfrm>
              <a:off x="10210800" y="868017"/>
              <a:ext cx="723275" cy="523220"/>
            </a:xfrm>
            <a:prstGeom prst="rect">
              <a:avLst/>
            </a:prstGeom>
            <a:noFill/>
          </p:spPr>
          <p:txBody>
            <a:bodyPr wrap="none" rtlCol="0">
              <a:spAutoFit/>
            </a:bodyPr>
            <a:lstStyle/>
            <a:p>
              <a:r>
                <a:rPr lang="en-US" sz="2800" dirty="0">
                  <a:latin typeface="Helvetica" pitchFamily="2" charset="0"/>
                </a:rPr>
                <a:t>Isis</a:t>
              </a:r>
            </a:p>
          </p:txBody>
        </p:sp>
        <p:cxnSp>
          <p:nvCxnSpPr>
            <p:cNvPr id="12" name="Straight Arrow Connector 11">
              <a:extLst>
                <a:ext uri="{FF2B5EF4-FFF2-40B4-BE49-F238E27FC236}">
                  <a16:creationId xmlns:a16="http://schemas.microsoft.com/office/drawing/2014/main" xmlns="" id="{109AF85F-BB21-C24E-A2E3-FCE9BA18CE47}"/>
                </a:ext>
              </a:extLst>
            </p:cNvPr>
            <p:cNvCxnSpPr>
              <a:cxnSpLocks/>
              <a:stCxn id="11" idx="2"/>
            </p:cNvCxnSpPr>
            <p:nvPr/>
          </p:nvCxnSpPr>
          <p:spPr>
            <a:xfrm flipH="1">
              <a:off x="9601202" y="1391237"/>
              <a:ext cx="971236" cy="95439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xmlns="" id="{C74958F1-26E5-EB44-B236-A61C8AB11445}"/>
                </a:ext>
              </a:extLst>
            </p:cNvPr>
            <p:cNvSpPr txBox="1"/>
            <p:nvPr/>
          </p:nvSpPr>
          <p:spPr>
            <a:xfrm>
              <a:off x="10124661" y="3187147"/>
              <a:ext cx="1364476" cy="523220"/>
            </a:xfrm>
            <a:prstGeom prst="rect">
              <a:avLst/>
            </a:prstGeom>
            <a:noFill/>
          </p:spPr>
          <p:txBody>
            <a:bodyPr wrap="none" rtlCol="0">
              <a:spAutoFit/>
            </a:bodyPr>
            <a:lstStyle/>
            <a:p>
              <a:r>
                <a:rPr lang="en-US" sz="2800" dirty="0">
                  <a:latin typeface="Helvetica" pitchFamily="2" charset="0"/>
                </a:rPr>
                <a:t>Mithras</a:t>
              </a:r>
            </a:p>
          </p:txBody>
        </p:sp>
        <p:cxnSp>
          <p:nvCxnSpPr>
            <p:cNvPr id="14" name="Straight Arrow Connector 13">
              <a:extLst>
                <a:ext uri="{FF2B5EF4-FFF2-40B4-BE49-F238E27FC236}">
                  <a16:creationId xmlns:a16="http://schemas.microsoft.com/office/drawing/2014/main" xmlns="" id="{AACE1B15-7E34-F94B-B26C-7061F24D1E39}"/>
                </a:ext>
              </a:extLst>
            </p:cNvPr>
            <p:cNvCxnSpPr>
              <a:cxnSpLocks/>
              <a:stCxn id="13" idx="2"/>
            </p:cNvCxnSpPr>
            <p:nvPr/>
          </p:nvCxnSpPr>
          <p:spPr>
            <a:xfrm flipH="1">
              <a:off x="9515067" y="3710367"/>
              <a:ext cx="1291832" cy="95439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xmlns="" id="{56383EC2-85ED-D447-9539-C7D08766A3FF}"/>
              </a:ext>
            </a:extLst>
          </p:cNvPr>
          <p:cNvGrpSpPr/>
          <p:nvPr/>
        </p:nvGrpSpPr>
        <p:grpSpPr>
          <a:xfrm>
            <a:off x="3279914" y="1411355"/>
            <a:ext cx="3005951" cy="2107097"/>
            <a:chOff x="3279914" y="1411355"/>
            <a:chExt cx="3005951" cy="2107097"/>
          </a:xfrm>
        </p:grpSpPr>
        <p:sp>
          <p:nvSpPr>
            <p:cNvPr id="16" name="TextBox 15">
              <a:extLst>
                <a:ext uri="{FF2B5EF4-FFF2-40B4-BE49-F238E27FC236}">
                  <a16:creationId xmlns:a16="http://schemas.microsoft.com/office/drawing/2014/main" xmlns="" id="{A8174F48-AF49-F845-A71B-B56873463142}"/>
                </a:ext>
              </a:extLst>
            </p:cNvPr>
            <p:cNvSpPr txBox="1"/>
            <p:nvPr/>
          </p:nvSpPr>
          <p:spPr>
            <a:xfrm>
              <a:off x="3279914" y="1411355"/>
              <a:ext cx="3005951" cy="954107"/>
            </a:xfrm>
            <a:prstGeom prst="rect">
              <a:avLst/>
            </a:prstGeom>
            <a:noFill/>
          </p:spPr>
          <p:txBody>
            <a:bodyPr wrap="none" rtlCol="0">
              <a:spAutoFit/>
            </a:bodyPr>
            <a:lstStyle/>
            <a:p>
              <a:r>
                <a:rPr lang="en-US" sz="2800" dirty="0">
                  <a:latin typeface="Helvetica" pitchFamily="2" charset="0"/>
                </a:rPr>
                <a:t>Family/household</a:t>
              </a:r>
            </a:p>
            <a:p>
              <a:r>
                <a:rPr lang="en-US" sz="2800" dirty="0">
                  <a:latin typeface="Helvetica" pitchFamily="2" charset="0"/>
                </a:rPr>
                <a:t>deities</a:t>
              </a:r>
            </a:p>
          </p:txBody>
        </p:sp>
        <p:cxnSp>
          <p:nvCxnSpPr>
            <p:cNvPr id="17" name="Straight Arrow Connector 16">
              <a:extLst>
                <a:ext uri="{FF2B5EF4-FFF2-40B4-BE49-F238E27FC236}">
                  <a16:creationId xmlns:a16="http://schemas.microsoft.com/office/drawing/2014/main" xmlns="" id="{40024C45-833A-1943-846C-656012214ABD}"/>
                </a:ext>
              </a:extLst>
            </p:cNvPr>
            <p:cNvCxnSpPr>
              <a:cxnSpLocks/>
              <a:stCxn id="16" idx="2"/>
            </p:cNvCxnSpPr>
            <p:nvPr/>
          </p:nvCxnSpPr>
          <p:spPr>
            <a:xfrm>
              <a:off x="4782890" y="2365462"/>
              <a:ext cx="1359493" cy="115299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xmlns="" id="{C9E89D95-72EA-ED41-A342-B616ED69D059}"/>
              </a:ext>
            </a:extLst>
          </p:cNvPr>
          <p:cNvGrpSpPr/>
          <p:nvPr/>
        </p:nvGrpSpPr>
        <p:grpSpPr>
          <a:xfrm>
            <a:off x="3432314" y="3372677"/>
            <a:ext cx="2729947" cy="2232993"/>
            <a:chOff x="3432314" y="3372677"/>
            <a:chExt cx="2729947" cy="2232993"/>
          </a:xfrm>
        </p:grpSpPr>
        <p:sp>
          <p:nvSpPr>
            <p:cNvPr id="19" name="TextBox 18">
              <a:extLst>
                <a:ext uri="{FF2B5EF4-FFF2-40B4-BE49-F238E27FC236}">
                  <a16:creationId xmlns:a16="http://schemas.microsoft.com/office/drawing/2014/main" xmlns="" id="{91F8851D-DD66-164F-8528-2C6F96BA402D}"/>
                </a:ext>
              </a:extLst>
            </p:cNvPr>
            <p:cNvSpPr txBox="1"/>
            <p:nvPr/>
          </p:nvSpPr>
          <p:spPr>
            <a:xfrm>
              <a:off x="3432314" y="3372677"/>
              <a:ext cx="1577008" cy="954107"/>
            </a:xfrm>
            <a:prstGeom prst="rect">
              <a:avLst/>
            </a:prstGeom>
            <a:noFill/>
          </p:spPr>
          <p:txBody>
            <a:bodyPr wrap="square" rtlCol="0">
              <a:spAutoFit/>
            </a:bodyPr>
            <a:lstStyle/>
            <a:p>
              <a:r>
                <a:rPr lang="en-US" sz="2800" dirty="0">
                  <a:latin typeface="Helvetica" pitchFamily="2" charset="0"/>
                </a:rPr>
                <a:t>Imperial cult</a:t>
              </a:r>
            </a:p>
          </p:txBody>
        </p:sp>
        <p:cxnSp>
          <p:nvCxnSpPr>
            <p:cNvPr id="20" name="Straight Arrow Connector 19">
              <a:extLst>
                <a:ext uri="{FF2B5EF4-FFF2-40B4-BE49-F238E27FC236}">
                  <a16:creationId xmlns:a16="http://schemas.microsoft.com/office/drawing/2014/main" xmlns="" id="{A346E544-66C9-7C4F-98E0-711C24AA202C}"/>
                </a:ext>
              </a:extLst>
            </p:cNvPr>
            <p:cNvCxnSpPr>
              <a:cxnSpLocks/>
            </p:cNvCxnSpPr>
            <p:nvPr/>
          </p:nvCxnSpPr>
          <p:spPr>
            <a:xfrm>
              <a:off x="4373217" y="4015409"/>
              <a:ext cx="1789044" cy="159026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xmlns="" id="{434454F8-85B6-C741-A657-6FB5A9979FAF}"/>
              </a:ext>
            </a:extLst>
          </p:cNvPr>
          <p:cNvGrpSpPr/>
          <p:nvPr/>
        </p:nvGrpSpPr>
        <p:grpSpPr>
          <a:xfrm>
            <a:off x="3659190" y="4913110"/>
            <a:ext cx="1192696" cy="993913"/>
            <a:chOff x="1578599" y="2055676"/>
            <a:chExt cx="1192696" cy="993913"/>
          </a:xfrm>
        </p:grpSpPr>
        <p:sp>
          <p:nvSpPr>
            <p:cNvPr id="22" name="TextBox 21">
              <a:extLst>
                <a:ext uri="{FF2B5EF4-FFF2-40B4-BE49-F238E27FC236}">
                  <a16:creationId xmlns:a16="http://schemas.microsoft.com/office/drawing/2014/main" xmlns="" id="{AF724AFA-F355-6643-A520-A1B12DAE2807}"/>
                </a:ext>
              </a:extLst>
            </p:cNvPr>
            <p:cNvSpPr txBox="1"/>
            <p:nvPr/>
          </p:nvSpPr>
          <p:spPr>
            <a:xfrm>
              <a:off x="1769165" y="2226365"/>
              <a:ext cx="889987" cy="646331"/>
            </a:xfrm>
            <a:prstGeom prst="rect">
              <a:avLst/>
            </a:prstGeom>
            <a:noFill/>
          </p:spPr>
          <p:txBody>
            <a:bodyPr wrap="none" rtlCol="0">
              <a:spAutoFit/>
            </a:bodyPr>
            <a:lstStyle/>
            <a:p>
              <a:r>
                <a:rPr lang="en-US" u="sng" dirty="0">
                  <a:latin typeface="Helvetica" pitchFamily="2" charset="0"/>
                </a:rPr>
                <a:t>Jews</a:t>
              </a:r>
              <a:r>
                <a:rPr lang="en-US" dirty="0">
                  <a:latin typeface="Helvetica" pitchFamily="2" charset="0"/>
                </a:rPr>
                <a:t>:</a:t>
              </a:r>
            </a:p>
            <a:p>
              <a:r>
                <a:rPr lang="en-US" dirty="0">
                  <a:latin typeface="Helvetica" pitchFamily="2" charset="0"/>
                </a:rPr>
                <a:t>YHWH</a:t>
              </a:r>
            </a:p>
          </p:txBody>
        </p:sp>
        <p:sp>
          <p:nvSpPr>
            <p:cNvPr id="23" name="Oval 22">
              <a:extLst>
                <a:ext uri="{FF2B5EF4-FFF2-40B4-BE49-F238E27FC236}">
                  <a16:creationId xmlns:a16="http://schemas.microsoft.com/office/drawing/2014/main" xmlns="" id="{2CF99DA1-647A-A04E-B144-F0599FDFAEBF}"/>
                </a:ext>
              </a:extLst>
            </p:cNvPr>
            <p:cNvSpPr/>
            <p:nvPr/>
          </p:nvSpPr>
          <p:spPr>
            <a:xfrm>
              <a:off x="1578599" y="2055676"/>
              <a:ext cx="1192696" cy="99391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69551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F9920DF-F28E-6B42-8F72-FE02168F74B1}"/>
              </a:ext>
            </a:extLst>
          </p:cNvPr>
          <p:cNvPicPr>
            <a:picLocks noChangeAspect="1"/>
          </p:cNvPicPr>
          <p:nvPr/>
        </p:nvPicPr>
        <p:blipFill>
          <a:blip r:embed="rId3"/>
          <a:stretch>
            <a:fillRect/>
          </a:stretch>
        </p:blipFill>
        <p:spPr>
          <a:xfrm>
            <a:off x="5189188" y="804672"/>
            <a:ext cx="5081137" cy="3364992"/>
          </a:xfrm>
          <a:prstGeom prst="rect">
            <a:avLst/>
          </a:prstGeom>
        </p:spPr>
      </p:pic>
      <p:pic>
        <p:nvPicPr>
          <p:cNvPr id="3" name="Picture 2">
            <a:extLst>
              <a:ext uri="{FF2B5EF4-FFF2-40B4-BE49-F238E27FC236}">
                <a16:creationId xmlns:a16="http://schemas.microsoft.com/office/drawing/2014/main" xmlns="" id="{FB0CB010-4354-A24B-BC86-5F42D154B5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8368" y="640080"/>
            <a:ext cx="2853001" cy="3538728"/>
          </a:xfrm>
          <a:prstGeom prst="rect">
            <a:avLst/>
          </a:prstGeom>
        </p:spPr>
      </p:pic>
      <p:sp>
        <p:nvSpPr>
          <p:cNvPr id="4" name="TextBox 3">
            <a:extLst>
              <a:ext uri="{FF2B5EF4-FFF2-40B4-BE49-F238E27FC236}">
                <a16:creationId xmlns:a16="http://schemas.microsoft.com/office/drawing/2014/main" xmlns="" id="{C6E46761-3713-9B49-BA66-392DE88A2B33}"/>
              </a:ext>
            </a:extLst>
          </p:cNvPr>
          <p:cNvSpPr txBox="1"/>
          <p:nvPr/>
        </p:nvSpPr>
        <p:spPr>
          <a:xfrm>
            <a:off x="10552176" y="1298448"/>
            <a:ext cx="1218603" cy="2215991"/>
          </a:xfrm>
          <a:prstGeom prst="rect">
            <a:avLst/>
          </a:prstGeom>
          <a:noFill/>
        </p:spPr>
        <p:txBody>
          <a:bodyPr wrap="none" rtlCol="0">
            <a:spAutoFit/>
          </a:bodyPr>
          <a:lstStyle/>
          <a:p>
            <a:r>
              <a:rPr lang="en-US" sz="13800" dirty="0">
                <a:latin typeface="Helvetica" pitchFamily="2" charset="0"/>
              </a:rPr>
              <a:t>=</a:t>
            </a:r>
          </a:p>
        </p:txBody>
      </p:sp>
      <p:sp>
        <p:nvSpPr>
          <p:cNvPr id="5" name="TextBox 4">
            <a:extLst>
              <a:ext uri="{FF2B5EF4-FFF2-40B4-BE49-F238E27FC236}">
                <a16:creationId xmlns:a16="http://schemas.microsoft.com/office/drawing/2014/main" xmlns="" id="{A81C8006-58B9-9149-9765-7D8FDA9FB5AA}"/>
              </a:ext>
            </a:extLst>
          </p:cNvPr>
          <p:cNvSpPr txBox="1"/>
          <p:nvPr/>
        </p:nvSpPr>
        <p:spPr>
          <a:xfrm>
            <a:off x="3773424" y="1395984"/>
            <a:ext cx="1218603" cy="2215991"/>
          </a:xfrm>
          <a:prstGeom prst="rect">
            <a:avLst/>
          </a:prstGeom>
          <a:noFill/>
        </p:spPr>
        <p:txBody>
          <a:bodyPr wrap="none" rtlCol="0">
            <a:spAutoFit/>
          </a:bodyPr>
          <a:lstStyle/>
          <a:p>
            <a:r>
              <a:rPr lang="en-US" sz="13800" dirty="0">
                <a:latin typeface="Helvetica" pitchFamily="2" charset="0"/>
              </a:rPr>
              <a:t>+</a:t>
            </a:r>
          </a:p>
        </p:txBody>
      </p:sp>
      <p:pic>
        <p:nvPicPr>
          <p:cNvPr id="6" name="Picture 5">
            <a:extLst>
              <a:ext uri="{FF2B5EF4-FFF2-40B4-BE49-F238E27FC236}">
                <a16:creationId xmlns:a16="http://schemas.microsoft.com/office/drawing/2014/main" xmlns="" id="{BFEDAD2D-697E-F746-9FBC-5FDC311601EB}"/>
              </a:ext>
            </a:extLst>
          </p:cNvPr>
          <p:cNvPicPr>
            <a:picLocks noChangeAspect="1"/>
          </p:cNvPicPr>
          <p:nvPr/>
        </p:nvPicPr>
        <p:blipFill>
          <a:blip r:embed="rId5"/>
          <a:stretch>
            <a:fillRect/>
          </a:stretch>
        </p:blipFill>
        <p:spPr>
          <a:xfrm>
            <a:off x="4645152" y="4447032"/>
            <a:ext cx="2125472" cy="2125472"/>
          </a:xfrm>
          <a:prstGeom prst="rect">
            <a:avLst/>
          </a:prstGeom>
        </p:spPr>
      </p:pic>
    </p:spTree>
    <p:extLst>
      <p:ext uri="{BB962C8B-B14F-4D97-AF65-F5344CB8AC3E}">
        <p14:creationId xmlns:p14="http://schemas.microsoft.com/office/powerpoint/2010/main" val="38672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461EE8-6F54-DE4D-982C-CEEEA24C908C}"/>
              </a:ext>
            </a:extLst>
          </p:cNvPr>
          <p:cNvPicPr>
            <a:picLocks noChangeAspect="1"/>
          </p:cNvPicPr>
          <p:nvPr/>
        </p:nvPicPr>
        <p:blipFill>
          <a:blip r:embed="rId3"/>
          <a:stretch>
            <a:fillRect/>
          </a:stretch>
        </p:blipFill>
        <p:spPr>
          <a:xfrm>
            <a:off x="2063750" y="1206500"/>
            <a:ext cx="8064500" cy="4445000"/>
          </a:xfrm>
          <a:prstGeom prst="rect">
            <a:avLst/>
          </a:prstGeom>
        </p:spPr>
      </p:pic>
      <p:sp>
        <p:nvSpPr>
          <p:cNvPr id="3" name="TextBox 2">
            <a:extLst>
              <a:ext uri="{FF2B5EF4-FFF2-40B4-BE49-F238E27FC236}">
                <a16:creationId xmlns:a16="http://schemas.microsoft.com/office/drawing/2014/main" xmlns="" id="{620B6279-44FA-DF4D-AD76-EC2C48CD536B}"/>
              </a:ext>
            </a:extLst>
          </p:cNvPr>
          <p:cNvSpPr txBox="1"/>
          <p:nvPr/>
        </p:nvSpPr>
        <p:spPr>
          <a:xfrm>
            <a:off x="8390965" y="3023958"/>
            <a:ext cx="1146433" cy="569387"/>
          </a:xfrm>
          <a:prstGeom prst="rect">
            <a:avLst/>
          </a:prstGeom>
          <a:solidFill>
            <a:schemeClr val="bg1"/>
          </a:solidFill>
        </p:spPr>
        <p:txBody>
          <a:bodyPr wrap="square" rtlCol="0">
            <a:spAutoFit/>
          </a:bodyPr>
          <a:lstStyle/>
          <a:p>
            <a:r>
              <a:rPr lang="en-US" sz="3100" b="1" dirty="0">
                <a:latin typeface="Helvetica" pitchFamily="2" charset="0"/>
              </a:rPr>
              <a:t>god</a:t>
            </a:r>
          </a:p>
        </p:txBody>
      </p:sp>
      <p:pic>
        <p:nvPicPr>
          <p:cNvPr id="4" name="Picture 3">
            <a:extLst>
              <a:ext uri="{FF2B5EF4-FFF2-40B4-BE49-F238E27FC236}">
                <a16:creationId xmlns:a16="http://schemas.microsoft.com/office/drawing/2014/main" xmlns="" id="{4691CFD5-DA2C-3140-894F-1EDF01C539D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07121" y="2199148"/>
            <a:ext cx="1828800" cy="2588173"/>
          </a:xfrm>
          <a:prstGeom prst="rect">
            <a:avLst/>
          </a:prstGeom>
        </p:spPr>
      </p:pic>
    </p:spTree>
    <p:extLst>
      <p:ext uri="{BB962C8B-B14F-4D97-AF65-F5344CB8AC3E}">
        <p14:creationId xmlns:p14="http://schemas.microsoft.com/office/powerpoint/2010/main" val="18180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897F8B1-53BB-D140-82CE-22319EEE5EAF}"/>
              </a:ext>
            </a:extLst>
          </p:cNvPr>
          <p:cNvPicPr>
            <a:picLocks noChangeAspect="1"/>
          </p:cNvPicPr>
          <p:nvPr/>
        </p:nvPicPr>
        <p:blipFill>
          <a:blip r:embed="rId3"/>
          <a:stretch>
            <a:fillRect/>
          </a:stretch>
        </p:blipFill>
        <p:spPr>
          <a:xfrm>
            <a:off x="1232170" y="0"/>
            <a:ext cx="9727660" cy="6858000"/>
          </a:xfrm>
          <a:prstGeom prst="rect">
            <a:avLst/>
          </a:prstGeom>
        </p:spPr>
      </p:pic>
    </p:spTree>
    <p:extLst>
      <p:ext uri="{BB962C8B-B14F-4D97-AF65-F5344CB8AC3E}">
        <p14:creationId xmlns:p14="http://schemas.microsoft.com/office/powerpoint/2010/main" val="6205760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5E8E6AC-8AD8-D242-813D-58ADAC74BE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74536" y="877382"/>
            <a:ext cx="4442925" cy="5571067"/>
          </a:xfrm>
          <a:prstGeom prst="rect">
            <a:avLst/>
          </a:prstGeom>
        </p:spPr>
      </p:pic>
      <p:sp>
        <p:nvSpPr>
          <p:cNvPr id="5" name="TextBox 4">
            <a:extLst>
              <a:ext uri="{FF2B5EF4-FFF2-40B4-BE49-F238E27FC236}">
                <a16:creationId xmlns:a16="http://schemas.microsoft.com/office/drawing/2014/main" xmlns="" id="{545B663C-6E34-0F49-A2E6-673656EBD5A7}"/>
              </a:ext>
            </a:extLst>
          </p:cNvPr>
          <p:cNvSpPr txBox="1"/>
          <p:nvPr/>
        </p:nvSpPr>
        <p:spPr>
          <a:xfrm>
            <a:off x="955525" y="85060"/>
            <a:ext cx="10280949" cy="461665"/>
          </a:xfrm>
          <a:prstGeom prst="rect">
            <a:avLst/>
          </a:prstGeom>
          <a:noFill/>
        </p:spPr>
        <p:txBody>
          <a:bodyPr wrap="square" rtlCol="0">
            <a:spAutoFit/>
          </a:bodyPr>
          <a:lstStyle/>
          <a:p>
            <a:r>
              <a:rPr lang="en-US" sz="2400" dirty="0">
                <a:latin typeface="Helvetica" pitchFamily="2" charset="0"/>
              </a:rPr>
              <a:t>“They gave me the gold, and I threw it into the fire, and out came this calf!”</a:t>
            </a:r>
          </a:p>
        </p:txBody>
      </p:sp>
    </p:spTree>
    <p:extLst>
      <p:ext uri="{BB962C8B-B14F-4D97-AF65-F5344CB8AC3E}">
        <p14:creationId xmlns:p14="http://schemas.microsoft.com/office/powerpoint/2010/main" val="271265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791</TotalTime>
  <Words>1594</Words>
  <Application>Microsoft Office PowerPoint</Application>
  <PresentationFormat>Custom</PresentationFormat>
  <Paragraphs>127</Paragraphs>
  <Slides>38</Slides>
  <Notes>28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Keller</dc:creator>
  <cp:lastModifiedBy>media</cp:lastModifiedBy>
  <cp:revision>15</cp:revision>
  <dcterms:created xsi:type="dcterms:W3CDTF">2019-11-17T03:11:08Z</dcterms:created>
  <dcterms:modified xsi:type="dcterms:W3CDTF">2019-11-17T16:44:07Z</dcterms:modified>
</cp:coreProperties>
</file>